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313" r:id="rId5"/>
    <p:sldId id="271" r:id="rId6"/>
    <p:sldId id="314" r:id="rId7"/>
    <p:sldId id="303" r:id="rId8"/>
    <p:sldId id="305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257" r:id="rId18"/>
    <p:sldId id="320" r:id="rId19"/>
    <p:sldId id="316" r:id="rId20"/>
    <p:sldId id="317" r:id="rId21"/>
    <p:sldId id="318" r:id="rId22"/>
    <p:sldId id="321" r:id="rId23"/>
    <p:sldId id="322" r:id="rId24"/>
    <p:sldId id="323" r:id="rId25"/>
    <p:sldId id="287" r:id="rId26"/>
    <p:sldId id="267" r:id="rId27"/>
    <p:sldId id="274" r:id="rId28"/>
    <p:sldId id="332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A635DD-F1C3-4057-A11B-AE35B5673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3E174F-E71A-46A3-B044-9241BAAEF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00A160-FBE8-4227-BE71-D3D29AF4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FB9B-71D0-42F9-B565-03E5A953D439}" type="datetimeFigureOut">
              <a:rPr lang="cs-CZ" smtClean="0"/>
              <a:t>14.03.2025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80B770-FA41-43EA-8C91-151CE881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6D115C-4CF2-488E-9D4B-CB41930B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0C31-61C7-43FA-90D4-EC53ABC720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950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E7217-1E4D-4ACE-9C36-F61B3BFDE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127764-3A65-4D08-BC4A-5638B2115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BF551F-294F-4C59-B629-6ADDB5C6E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FB9B-71D0-42F9-B565-03E5A953D439}" type="datetimeFigureOut">
              <a:rPr lang="cs-CZ" smtClean="0"/>
              <a:t>14.03.2025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D724E8-FD0C-4954-9847-53BF73D3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A9CEA0-CD4E-422D-91AD-67D2106FB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0C31-61C7-43FA-90D4-EC53ABC720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47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CA144B-6E29-44A6-B5A7-43CBF44BD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0C227A0-4429-43FB-9755-A448636CA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7D504F-EBCD-49EB-BFEC-DC70B369A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FB9B-71D0-42F9-B565-03E5A953D439}" type="datetimeFigureOut">
              <a:rPr lang="cs-CZ" smtClean="0"/>
              <a:t>14.03.2025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7BBED3-680D-4B8F-B68D-B949CA6E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276028-AEE8-42F3-A12D-522AADFAA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0C31-61C7-43FA-90D4-EC53ABC720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74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A444FF-5C29-4115-9DBB-0FC37F8FA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AE5176-3621-4438-98BF-C83156BE7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6163FB-7069-4713-BBAF-4BE7E0BD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FB9B-71D0-42F9-B565-03E5A953D439}" type="datetimeFigureOut">
              <a:rPr lang="cs-CZ" smtClean="0"/>
              <a:t>14.03.2025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78D719-CE82-4941-918A-4E186705C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03EEB3-67DF-45E0-8112-377AAF2D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0C31-61C7-43FA-90D4-EC53ABC720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77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CEAEC1-4C51-4489-857D-4E782C9C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1ADF1C3-74CF-4745-9F1C-F2A7FDFEB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55316C-D0B5-4D7F-B760-AFF73FB2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FB9B-71D0-42F9-B565-03E5A953D439}" type="datetimeFigureOut">
              <a:rPr lang="cs-CZ" smtClean="0"/>
              <a:t>14.03.2025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55EC3B-3B5D-44A1-BA7E-D9F059660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6AB5FD-6CA9-404F-A9F8-C104F778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0C31-61C7-43FA-90D4-EC53ABC720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06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ED279-FC3F-44BB-AEF1-E042A1EE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854833-A3CB-4360-B0E7-FA07AD323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6AB33FF-EE22-4A4A-9B0D-F3870409C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926DD06-B25A-4DFD-8311-77C2D9902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FB9B-71D0-42F9-B565-03E5A953D439}" type="datetimeFigureOut">
              <a:rPr lang="cs-CZ" smtClean="0"/>
              <a:t>14.03.2025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654F2A-907F-4CE7-BE3D-93DB0A0CC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FFCA6F-E320-46CF-BDEE-142C8C4D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0C31-61C7-43FA-90D4-EC53ABC720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793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E4925-F32B-4641-9676-D57D1662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3C22D39-1226-48FA-BE86-1B06D78AF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673EA2C-371B-4778-AFDB-886D312B4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CAD7ABD-3F33-4CCC-9910-BA454C55EB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CF87019-C278-49A0-87F2-DF99D09500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0FB35EA-C1A9-45F3-91C7-A372A8764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FB9B-71D0-42F9-B565-03E5A953D439}" type="datetimeFigureOut">
              <a:rPr lang="cs-CZ" smtClean="0"/>
              <a:t>14.03.2025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7BF2C8E-7F87-4A2C-8167-7C46206A3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75DDC02-8D87-4763-8C37-3038C91E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0C31-61C7-43FA-90D4-EC53ABC720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4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C0580-6289-4E8C-A9DA-646F1BE0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E571EE7-A698-4F83-ABAB-B7F38A2AD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FB9B-71D0-42F9-B565-03E5A953D439}" type="datetimeFigureOut">
              <a:rPr lang="cs-CZ" smtClean="0"/>
              <a:t>14.03.2025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D642C7-7B3B-47B1-9136-29847231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8618F4-6F60-400A-80E5-ECACDDB8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0C31-61C7-43FA-90D4-EC53ABC720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52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A04161D-EAF3-49AE-883F-F0537679B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FB9B-71D0-42F9-B565-03E5A953D439}" type="datetimeFigureOut">
              <a:rPr lang="cs-CZ" smtClean="0"/>
              <a:t>14.03.2025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1A4F81D-CEF8-4D03-BFDE-04630E4B7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3F8020-0425-4107-930B-9A5BF72D5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0C31-61C7-43FA-90D4-EC53ABC720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18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25B271-83BD-4827-945F-A11E93778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91D99E-549C-4854-9870-D9ECE13A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FBF44D2-28AA-4CE4-8AB5-974D4BF28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48665ED-297D-4998-BE7E-FF2AEF25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FB9B-71D0-42F9-B565-03E5A953D439}" type="datetimeFigureOut">
              <a:rPr lang="cs-CZ" smtClean="0"/>
              <a:t>14.03.2025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9C7A10-69EB-4218-9441-759F6D754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1680361-07DA-403D-9662-E884821F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0C31-61C7-43FA-90D4-EC53ABC720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68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9252D-F22C-473E-A891-7B34C48C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3F76CD0-EC17-4F24-A588-093DC25A92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18212DC-8EFB-44B0-B873-2917C5707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D7BE891-E015-48E8-A3B0-EE065B360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FB9B-71D0-42F9-B565-03E5A953D439}" type="datetimeFigureOut">
              <a:rPr lang="cs-CZ" smtClean="0"/>
              <a:t>14.03.2025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B19E550-55F1-43E9-BBB3-4E267A1C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158F109-E681-4B12-A7F8-FDDB823F0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0C31-61C7-43FA-90D4-EC53ABC720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842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C956BCC-C427-4B93-8FF1-EFD948BAD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5B2516F-2D33-4902-A3DC-C70F4C011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B62771-007F-4446-AE2F-E1B1B59FAD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7FB9B-71D0-42F9-B565-03E5A953D439}" type="datetimeFigureOut">
              <a:rPr lang="cs-CZ" smtClean="0"/>
              <a:t>14.03.2025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9F2933-A0D9-4EFA-B777-E4DA5FECD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24BA4F-9FCB-4FE5-A1A6-99CD9DEE3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B0C31-61C7-43FA-90D4-EC53ABC720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90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4DECC-990F-4F53-8E3B-12877B3098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Setkání s občany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A8D241D-3A4E-4A0C-87FE-E121335518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13. 3. 2025</a:t>
            </a:r>
          </a:p>
        </p:txBody>
      </p:sp>
    </p:spTree>
    <p:extLst>
      <p:ext uri="{BB962C8B-B14F-4D97-AF65-F5344CB8AC3E}">
        <p14:creationId xmlns:p14="http://schemas.microsoft.com/office/powerpoint/2010/main" val="4041673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ísmo, snímek obrazovky, dokument&#10;&#10;Obsah vygenerovaný umělou inteligencí může být nesprávný.">
            <a:extLst>
              <a:ext uri="{FF2B5EF4-FFF2-40B4-BE49-F238E27FC236}">
                <a16:creationId xmlns:a16="http://schemas.microsoft.com/office/drawing/2014/main" id="{E6E0F0F0-5E5A-108B-3AA3-F319D9F1D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8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DE4A4-E6EE-B9D7-362E-BB53B611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, text, atlas, diagram&#10;&#10;Obsah vygenerovaný umělou inteligencí může být nesprávný.">
            <a:extLst>
              <a:ext uri="{FF2B5EF4-FFF2-40B4-BE49-F238E27FC236}">
                <a16:creationId xmlns:a16="http://schemas.microsoft.com/office/drawing/2014/main" id="{F04AB192-6E85-3971-5FD5-44C9F34D6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42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6B441-1140-CDAA-D088-FD1EE6E39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, text&#10;&#10;Obsah vygenerovaný umělou inteligencí může být nesprávný.">
            <a:extLst>
              <a:ext uri="{FF2B5EF4-FFF2-40B4-BE49-F238E27FC236}">
                <a16:creationId xmlns:a16="http://schemas.microsoft.com/office/drawing/2014/main" id="{AEE1F977-0A74-4314-4505-542F27AA8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19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DD609-EA2D-87EB-6ACF-9D48EE5C9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atlas&#10;&#10;Obsah vygenerovaný umělou inteligencí může být nesprávný.">
            <a:extLst>
              <a:ext uri="{FF2B5EF4-FFF2-40B4-BE49-F238E27FC236}">
                <a16:creationId xmlns:a16="http://schemas.microsoft.com/office/drawing/2014/main" id="{40121C6E-9C79-8128-AD31-E31511784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65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CCA73-86D2-32A8-7900-1F6C10594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, text, atlas&#10;&#10;Obsah vygenerovaný umělou inteligencí může být nesprávný.">
            <a:extLst>
              <a:ext uri="{FF2B5EF4-FFF2-40B4-BE49-F238E27FC236}">
                <a16:creationId xmlns:a16="http://schemas.microsoft.com/office/drawing/2014/main" id="{7CEB43C1-6F49-FF84-9E0F-E9BAA70E1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84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61B3D-0F67-3786-B260-0B70A8DD1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text, Plán&#10;&#10;Obsah vygenerovaný umělou inteligencí může být nesprávný.">
            <a:extLst>
              <a:ext uri="{FF2B5EF4-FFF2-40B4-BE49-F238E27FC236}">
                <a16:creationId xmlns:a16="http://schemas.microsoft.com/office/drawing/2014/main" id="{65A07E34-5C03-EDD2-2BFE-E1356C3CF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30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A9ED7-907A-E631-E3A0-F11F8270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, text, atlas&#10;&#10;Obsah vygenerovaný umělou inteligencí může být nesprávný.">
            <a:extLst>
              <a:ext uri="{FF2B5EF4-FFF2-40B4-BE49-F238E27FC236}">
                <a16:creationId xmlns:a16="http://schemas.microsoft.com/office/drawing/2014/main" id="{C03E7AFC-6432-4091-2EBB-C88498D60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30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AC91967-71DA-4327-BEC8-C27B62613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295" y="0"/>
            <a:ext cx="8241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7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496CE91-3BF8-47B3-A999-66869A0CC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359" y="0"/>
            <a:ext cx="7611282" cy="6858000"/>
          </a:xfrm>
          <a:prstGeom prst="rect">
            <a:avLst/>
          </a:prstGeom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CB501633-9A22-F2DE-A849-71D39DB099CD}"/>
              </a:ext>
            </a:extLst>
          </p:cNvPr>
          <p:cNvCxnSpPr>
            <a:cxnSpLocks/>
          </p:cNvCxnSpPr>
          <p:nvPr/>
        </p:nvCxnSpPr>
        <p:spPr>
          <a:xfrm flipV="1">
            <a:off x="4932218" y="6068291"/>
            <a:ext cx="1496291" cy="3417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40B9AB2-9975-F659-DAE7-888D0FD8A57A}"/>
              </a:ext>
            </a:extLst>
          </p:cNvPr>
          <p:cNvCxnSpPr>
            <a:cxnSpLocks/>
          </p:cNvCxnSpPr>
          <p:nvPr/>
        </p:nvCxnSpPr>
        <p:spPr>
          <a:xfrm flipV="1">
            <a:off x="7153564" y="4267200"/>
            <a:ext cx="946727" cy="12884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458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F18671A-B752-F99F-FC5B-C678054E05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52"/>
          <a:stretch/>
        </p:blipFill>
        <p:spPr>
          <a:xfrm>
            <a:off x="-6075" y="-1"/>
            <a:ext cx="1219807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77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61023B-6B98-46B2-AA6C-B240D96FDD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F7A256-0A0E-49F5-8D5D-FD8CB662BE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Nový územní plán neurčuje podrobná řešení pozemků či jednotlivých budov, ale zaměřuje se na </a:t>
            </a:r>
            <a:r>
              <a:rPr lang="cs-CZ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rozvoj města jako celku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charakter a využití jeho lokalit.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9703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F4F870C-2BBB-86C2-B525-61A916374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72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B9BFEC-EF18-490B-8513-32B956C932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Rozvojové plochy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2E3629E-6364-46A1-8A20-ECBAE22776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Chceme v každé místní části mít nějaké možnosti budoucí výstavby, které budou v souladu se zadáním územního plánu a které nebudou v kolizi se stanovisky dotčených orgánů.</a:t>
            </a:r>
          </a:p>
        </p:txBody>
      </p:sp>
    </p:spTree>
    <p:extLst>
      <p:ext uri="{BB962C8B-B14F-4D97-AF65-F5344CB8AC3E}">
        <p14:creationId xmlns:p14="http://schemas.microsoft.com/office/powerpoint/2010/main" val="3693055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496CE91-3BF8-47B3-A999-66869A0CC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359" y="0"/>
            <a:ext cx="7611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11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4C48D-2B8C-460A-9DB4-E7F9AB49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rozvojová lokalita Osvoboditelů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DAF5EB-1323-42A1-AC6B-D21A72561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dirty="0"/>
              <a:t>Území kolem ulice Osvoboditelů se jako jediné území v místní části Vážany nachází mimo záplavové území Q100 a Q20. </a:t>
            </a:r>
          </a:p>
          <a:p>
            <a:pPr lvl="0"/>
            <a:r>
              <a:rPr lang="cs-CZ" dirty="0"/>
              <a:t>Zastavitelné plochy jsou navrženy v přímé návaznosti na zastavěné území a tedy ctí zásadu " co nejméně narušovat organizaci zemědělského půdního fondu a síť zemědělských účelových komunikací", resp. minimalizují zásah do volné krajiny.</a:t>
            </a:r>
          </a:p>
          <a:p>
            <a:pPr lvl="0"/>
            <a:r>
              <a:rPr lang="cs-CZ" dirty="0"/>
              <a:t>Po jižním okraji zastavitelných ploch je vedeno dopravní propojení silnice II/432 (Osvoboditelů) a III/36734 (Lesní), které slouží k místnímu převedení zejména individuální, ale i nákladní dopravy mimo ulici Lesní (dle sčítání dopravy 2020 je v ulici Lesní ~3500 voz/den).</a:t>
            </a:r>
          </a:p>
        </p:txBody>
      </p:sp>
    </p:spTree>
    <p:extLst>
      <p:ext uri="{BB962C8B-B14F-4D97-AF65-F5344CB8AC3E}">
        <p14:creationId xmlns:p14="http://schemas.microsoft.com/office/powerpoint/2010/main" val="2882228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0C079-962C-4ADD-8E7A-38C3BCE85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Stávající zastavitelné plochy v lokalitě Vážanský rybník jsou vypuštěna zejména z následujících důvodů: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66ADB1-72FF-4B2C-9447-0DF709936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cs-CZ" dirty="0"/>
          </a:p>
          <a:p>
            <a:pPr lvl="0"/>
            <a:r>
              <a:rPr lang="cs-CZ" dirty="0"/>
              <a:t>lokalita Vážanský rybník je kompletně v záplavovém území Q100, částečně i v AZZU, nedávná méně než 20-ti letá voda tuto skutečnost potvrdila</a:t>
            </a:r>
          </a:p>
          <a:p>
            <a:pPr lvl="0"/>
            <a:r>
              <a:rPr lang="cs-CZ" dirty="0"/>
              <a:t>způsob zajištění protipovodňové ochrany není vyřešený a tedy uplatnitelný v ÚP a s ohledem a majetkoprávní strukturu území není  pro město realizačně uchopitelný</a:t>
            </a:r>
          </a:p>
          <a:p>
            <a:r>
              <a:rPr lang="cs-CZ" dirty="0"/>
              <a:t>lokalita je dlouhodobě nevyužitá, resp. díky vodohospodářským limitům nevyužitelná</a:t>
            </a:r>
          </a:p>
        </p:txBody>
      </p:sp>
    </p:spTree>
    <p:extLst>
      <p:ext uri="{BB962C8B-B14F-4D97-AF65-F5344CB8AC3E}">
        <p14:creationId xmlns:p14="http://schemas.microsoft.com/office/powerpoint/2010/main" val="3447975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2C08D1-B9F1-4B81-95FE-8275E0BD35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Protipovodňová ochrana</a:t>
            </a:r>
          </a:p>
        </p:txBody>
      </p:sp>
    </p:spTree>
    <p:extLst>
      <p:ext uri="{BB962C8B-B14F-4D97-AF65-F5344CB8AC3E}">
        <p14:creationId xmlns:p14="http://schemas.microsoft.com/office/powerpoint/2010/main" val="574831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43AD5-BBB1-40D9-BD18-D0AF5BBC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Protipovodňová ochrana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0776BA-7946-414C-AF91-12F263AA4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Máme v územním plánu řešeno – územní rezerva pro protipovodňová opatření v hlavním výkresu</a:t>
            </a:r>
          </a:p>
          <a:p>
            <a:endParaRPr lang="cs-CZ" dirty="0"/>
          </a:p>
          <a:p>
            <a:r>
              <a:rPr lang="cs-CZ" dirty="0"/>
              <a:t>Na základě předchozích konzultací s Povodím Moravy se připravují další konkrétnější podklady, které jsou pracovní a zpřesňují se – jsou určeny pro další projednání s Povodím Moravy a dalšími dotčenými subjekty</a:t>
            </a:r>
          </a:p>
        </p:txBody>
      </p:sp>
    </p:spTree>
    <p:extLst>
      <p:ext uri="{BB962C8B-B14F-4D97-AF65-F5344CB8AC3E}">
        <p14:creationId xmlns:p14="http://schemas.microsoft.com/office/powerpoint/2010/main" val="3517753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97E09A4-0A71-46F6-A2EC-0DF02EFC6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58252"/>
            <a:ext cx="3066465" cy="1199147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Aktualizace hydraulických výpočtů proudění vody ve vodních tocích </a:t>
            </a:r>
            <a:r>
              <a:rPr lang="cs-CZ" sz="2000" dirty="0" err="1"/>
              <a:t>Kotojedka</a:t>
            </a:r>
            <a:r>
              <a:rPr lang="cs-CZ" sz="2000" dirty="0"/>
              <a:t> a </a:t>
            </a:r>
            <a:r>
              <a:rPr lang="cs-CZ" sz="2000" dirty="0" err="1"/>
              <a:t>Zacharka</a:t>
            </a:r>
            <a:endParaRPr lang="cs-CZ" sz="2000" dirty="0"/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2F1969E-FFC6-46EF-AD9E-09701BADB0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717" b="12717"/>
          <a:stretch>
            <a:fillRect/>
          </a:stretch>
        </p:blipFill>
        <p:spPr>
          <a:xfrm>
            <a:off x="3859651" y="312821"/>
            <a:ext cx="8167239" cy="64489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05DA7FF-D02A-4836-89B4-B1D43CED3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2727158"/>
            <a:ext cx="2772334" cy="930441"/>
          </a:xfrm>
          <a:prstGeom prst="rect">
            <a:avLst/>
          </a:prstGeo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8FCE3202-A268-41C6-BED3-985CD17F3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78504"/>
            <a:ext cx="2585201" cy="3390483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4481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2E49B-7B0A-4D01-B910-29778194B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240469"/>
          </a:xfrm>
        </p:spPr>
        <p:txBody>
          <a:bodyPr>
            <a:normAutofit/>
          </a:bodyPr>
          <a:lstStyle/>
          <a:p>
            <a:r>
              <a:rPr lang="cs-CZ" dirty="0"/>
              <a:t>Děkujeme za pozornost.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3100" dirty="0"/>
              <a:t>PhDr. Pavel Motyčka, Ph.D.</a:t>
            </a:r>
            <a:br>
              <a:rPr lang="cs-CZ" sz="3100" dirty="0"/>
            </a:br>
            <a:r>
              <a:rPr lang="cs-CZ" sz="3100" dirty="0"/>
              <a:t>místostarosta města Kroměříže</a:t>
            </a:r>
            <a:br>
              <a:rPr lang="cs-CZ" sz="3100" dirty="0"/>
            </a:br>
            <a:r>
              <a:rPr lang="cs-CZ" sz="3100" dirty="0"/>
              <a:t>pavel.motycka@mestokm.cz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FF1C9C-CC60-4B27-84A4-7AAD7CD5DE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9174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72A24-6369-4586-8920-DA5FF2B8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ho potřebujeme?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77AEB04-95B7-45C3-A209-DFD230935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Aby mohla Kroměříž a její místní části fungovat, reagovat na potřeby lidí a rozvíjet se. </a:t>
            </a:r>
          </a:p>
          <a:p>
            <a:r>
              <a:rPr lang="cs-CZ" dirty="0"/>
              <a:t>Čím větší je město, tím těžší je najít společný pohled na jeho budoucí podobu. Takovou dohodou je právě územní plán. </a:t>
            </a:r>
          </a:p>
          <a:p>
            <a:r>
              <a:rPr lang="cs-CZ" dirty="0"/>
              <a:t>Spojuje v sobě mnoho různých zájmů a požadavků – obyvatel, politiků, stavebníků a investorů, organizací i soukromého sektoru. </a:t>
            </a:r>
          </a:p>
          <a:p>
            <a:r>
              <a:rPr lang="cs-CZ" dirty="0"/>
              <a:t>Úkolem plánu je všechny tyto zájmy zkoordinovat a stanovit pravidla dalšího rozvoje.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4959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4F882-296F-441D-995F-F0A0BECE4A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Hledáme nejlepší možné řešení.</a:t>
            </a:r>
          </a:p>
        </p:txBody>
      </p:sp>
    </p:spTree>
    <p:extLst>
      <p:ext uri="{BB962C8B-B14F-4D97-AF65-F5344CB8AC3E}">
        <p14:creationId xmlns:p14="http://schemas.microsoft.com/office/powerpoint/2010/main" val="4056642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634279C-AB02-42D9-8C4F-C8279AFD3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98821"/>
            <a:ext cx="9144000" cy="2658979"/>
          </a:xfrm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 24. 03. 2011 Zastupitelstvo města Kroměříže na svém IV. zasedání  po projednání schválilo pořízení  nového územního plánu Kroměříže.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2728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E7D03-03A3-4BD3-9EB4-E94B8F6366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Územní plán musí být v souladu se stanovisky dotčených orgánů.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088D474-1816-433C-AA3B-1B5974B498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Proto je to neustálý proces, návrh se stále upravuje.</a:t>
            </a:r>
          </a:p>
          <a:p>
            <a:r>
              <a:rPr lang="cs-CZ" dirty="0"/>
              <a:t>Konečná verze bude až ta, kterou schválí zastupitelé.</a:t>
            </a:r>
          </a:p>
        </p:txBody>
      </p:sp>
    </p:spTree>
    <p:extLst>
      <p:ext uri="{BB962C8B-B14F-4D97-AF65-F5344CB8AC3E}">
        <p14:creationId xmlns:p14="http://schemas.microsoft.com/office/powerpoint/2010/main" val="2565160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1E31BD-1F51-402E-8FFD-6543E4FE9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241090"/>
          </a:xfrm>
        </p:spPr>
        <p:txBody>
          <a:bodyPr>
            <a:normAutofit fontScale="90000"/>
          </a:bodyPr>
          <a:lstStyle/>
          <a:p>
            <a:r>
              <a:rPr lang="cs-CZ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se stane v případě neschválení Územního plánu Kroměříž do 31.12.2028?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55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E2ABF4-EAD6-4BB5-9FBA-1C5206DF0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474" y="3429000"/>
            <a:ext cx="9144000" cy="2387600"/>
          </a:xfrm>
        </p:spPr>
        <p:txBody>
          <a:bodyPr>
            <a:normAutofit fontScale="90000"/>
          </a:bodyPr>
          <a:lstStyle/>
          <a:p>
            <a:pPr marL="452438" indent="176213"/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Nebude-li vydán územní plán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31.12.2028,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pořizovatel zajistí bezodkladně zpracování a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vydání návrhu vymezení zastavěného 	území.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2499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249DDF-2B6B-4BCC-BA46-E50CBCCFF7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Návrh dopravní koncepce </a:t>
            </a:r>
          </a:p>
        </p:txBody>
      </p:sp>
    </p:spTree>
    <p:extLst>
      <p:ext uri="{BB962C8B-B14F-4D97-AF65-F5344CB8AC3E}">
        <p14:creationId xmlns:p14="http://schemas.microsoft.com/office/powerpoint/2010/main" val="31085018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520</Words>
  <Application>Microsoft Office PowerPoint</Application>
  <PresentationFormat>Širokoúhlá obrazovka</PresentationFormat>
  <Paragraphs>38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Motiv Office</vt:lpstr>
      <vt:lpstr>Setkání s občany</vt:lpstr>
      <vt:lpstr>Prezentace aplikace PowerPoint</vt:lpstr>
      <vt:lpstr>Proč ho potřebujeme?</vt:lpstr>
      <vt:lpstr>Hledáme nejlepší možné řešení.</vt:lpstr>
      <vt:lpstr>Prezentace aplikace PowerPoint</vt:lpstr>
      <vt:lpstr>Územní plán musí být v souladu se stanovisky dotčených orgánů. </vt:lpstr>
      <vt:lpstr>Co se stane v případě neschválení Územního plánu Kroměříž do 31.12.2028?</vt:lpstr>
      <vt:lpstr>   Nebude-li vydán územní plán do 31.12.2028, pořizovatel zajistí bezodkladně zpracování a vydání návrhu vymezení zastavěného  území.</vt:lpstr>
      <vt:lpstr>Návrh dopravní koncepce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Rozvojové plochy</vt:lpstr>
      <vt:lpstr>Prezentace aplikace PowerPoint</vt:lpstr>
      <vt:lpstr>Proč rozvojová lokalita Osvoboditelů</vt:lpstr>
      <vt:lpstr>Stávající zastavitelné plochy v lokalitě Vážanský rybník jsou vypuštěna zejména z následujících důvodů:</vt:lpstr>
      <vt:lpstr>Protipovodňová ochrana</vt:lpstr>
      <vt:lpstr>Protipovodňová ochrana</vt:lpstr>
      <vt:lpstr>Aktualizace hydraulických výpočtů proudění vody ve vodních tocích Kotojedka a Zacharka</vt:lpstr>
      <vt:lpstr>Děkujeme za pozornost.   PhDr. Pavel Motyčka, Ph.D. místostarosta města Kroměříže pavel.motycka@mestokm.cz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Motyčka Pavel</dc:creator>
  <cp:lastModifiedBy>Jan Vondrášek</cp:lastModifiedBy>
  <cp:revision>21</cp:revision>
  <dcterms:created xsi:type="dcterms:W3CDTF">2025-03-04T09:59:09Z</dcterms:created>
  <dcterms:modified xsi:type="dcterms:W3CDTF">2025-03-14T13:33:40Z</dcterms:modified>
</cp:coreProperties>
</file>