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60" r:id="rId5"/>
    <p:sldId id="261" r:id="rId6"/>
    <p:sldId id="262" r:id="rId7"/>
    <p:sldId id="263" r:id="rId8"/>
    <p:sldId id="267" r:id="rId9"/>
    <p:sldId id="269" r:id="rId10"/>
    <p:sldId id="268" r:id="rId11"/>
    <p:sldId id="270" r:id="rId12"/>
    <p:sldId id="271" r:id="rId13"/>
    <p:sldId id="264" r:id="rId14"/>
    <p:sldId id="266" r:id="rId15"/>
    <p:sldId id="265"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Lst>
  <p:sldSz cx="9144000" cy="6858000" type="screen4x3"/>
  <p:notesSz cx="6858000" cy="9144000"/>
  <p:defaultTextStyle>
    <a:defPPr>
      <a:defRPr lang="cs-CZ"/>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68673"/>
    <a:srgbClr val="99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3" d="100"/>
          <a:sy n="113" d="100"/>
        </p:scale>
        <p:origin x="1560" y="6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762125" y="2276475"/>
            <a:ext cx="6840538" cy="1800225"/>
          </a:xfrm>
        </p:spPr>
        <p:txBody>
          <a:bodyPr/>
          <a:lstStyle>
            <a:lvl1pPr>
              <a:defRPr sz="3600"/>
            </a:lvl1pPr>
          </a:lstStyle>
          <a:p>
            <a:r>
              <a:rPr lang="cs-CZ" smtClean="0"/>
              <a:t>Klepnutím lze upravit styl předlohy nadpisů.</a:t>
            </a:r>
            <a:endParaRPr lang="cs-CZ"/>
          </a:p>
        </p:txBody>
      </p:sp>
      <p:sp>
        <p:nvSpPr>
          <p:cNvPr id="3075" name="Rectangle 3"/>
          <p:cNvSpPr>
            <a:spLocks noGrp="1" noChangeArrowheads="1"/>
          </p:cNvSpPr>
          <p:nvPr>
            <p:ph type="subTitle" idx="1"/>
          </p:nvPr>
        </p:nvSpPr>
        <p:spPr>
          <a:xfrm>
            <a:off x="1762125" y="4581525"/>
            <a:ext cx="5759450" cy="1152525"/>
          </a:xfrm>
        </p:spPr>
        <p:txBody>
          <a:bodyPr/>
          <a:lstStyle>
            <a:lvl1pPr marL="0" indent="0">
              <a:defRPr sz="2000">
                <a:solidFill>
                  <a:schemeClr val="bg1"/>
                </a:solidFill>
              </a:defRPr>
            </a:lvl1pPr>
          </a:lstStyle>
          <a:p>
            <a:r>
              <a:rPr lang="cs-CZ" smtClean="0"/>
              <a:t>Klepnutím lze upravit styl předlohy podnadpisů.</a:t>
            </a:r>
            <a:endParaRPr lang="cs-CZ"/>
          </a:p>
        </p:txBody>
      </p:sp>
      <p:sp>
        <p:nvSpPr>
          <p:cNvPr id="3076" name="Rectangle 4"/>
          <p:cNvSpPr>
            <a:spLocks noGrp="1" noChangeArrowheads="1"/>
          </p:cNvSpPr>
          <p:nvPr>
            <p:ph type="dt" sz="half" idx="2"/>
          </p:nvPr>
        </p:nvSpPr>
        <p:spPr/>
        <p:txBody>
          <a:bodyPr/>
          <a:lstStyle>
            <a:lvl1pPr>
              <a:defRPr/>
            </a:lvl1pPr>
          </a:lstStyle>
          <a:p>
            <a:endParaRPr lang="cs-CZ"/>
          </a:p>
        </p:txBody>
      </p:sp>
      <p:sp>
        <p:nvSpPr>
          <p:cNvPr id="3077" name="Rectangle 5"/>
          <p:cNvSpPr>
            <a:spLocks noGrp="1" noChangeArrowheads="1"/>
          </p:cNvSpPr>
          <p:nvPr>
            <p:ph type="ftr" sz="quarter" idx="3"/>
          </p:nvPr>
        </p:nvSpPr>
        <p:spPr/>
        <p:txBody>
          <a:bodyPr/>
          <a:lstStyle>
            <a:lvl1pPr>
              <a:defRPr/>
            </a:lvl1pPr>
          </a:lstStyle>
          <a:p>
            <a:endParaRPr lang="cs-CZ"/>
          </a:p>
        </p:txBody>
      </p:sp>
      <p:sp>
        <p:nvSpPr>
          <p:cNvPr id="3078" name="Rectangle 6"/>
          <p:cNvSpPr>
            <a:spLocks noGrp="1" noChangeArrowheads="1"/>
          </p:cNvSpPr>
          <p:nvPr>
            <p:ph type="sldNum" sz="quarter" idx="4"/>
          </p:nvPr>
        </p:nvSpPr>
        <p:spPr/>
        <p:txBody>
          <a:bodyPr/>
          <a:lstStyle>
            <a:lvl1pPr>
              <a:defRPr/>
            </a:lvl1pPr>
          </a:lstStyle>
          <a:p>
            <a:fld id="{58DBF50A-F502-4E1D-824E-049B219FF282}" type="slidenum">
              <a:rPr lang="cs-CZ"/>
              <a:pPr/>
              <a:t>‹#›</a:t>
            </a:fld>
            <a:endParaRPr lang="cs-CZ"/>
          </a:p>
        </p:txBody>
      </p:sp>
      <p:pic>
        <p:nvPicPr>
          <p:cNvPr id="3081" name="Picture 9" descr="ppt_uvod_final_bezfotky"/>
          <p:cNvPicPr>
            <a:picLocks noChangeAspect="1" noChangeArrowheads="1"/>
          </p:cNvPicPr>
          <p:nvPr/>
        </p:nvPicPr>
        <p:blipFill>
          <a:blip r:embed="rId2" cstate="print"/>
          <a:srcRect/>
          <a:stretch>
            <a:fillRect/>
          </a:stretch>
        </p:blipFill>
        <p:spPr bwMode="auto">
          <a:xfrm>
            <a:off x="0" y="3175"/>
            <a:ext cx="9140825" cy="6854825"/>
          </a:xfrm>
          <a:prstGeom prst="rect">
            <a:avLst/>
          </a:prstGeom>
          <a:noFill/>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DFC5D7E2-3E74-4654-8DCF-23F352CD8F89}" type="slidenum">
              <a:rPr lang="cs-CZ"/>
              <a:pPr/>
              <a:t>‹#›</a:t>
            </a:fld>
            <a:endParaRPr lang="cs-CZ"/>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578600" y="260350"/>
            <a:ext cx="2097088" cy="5675313"/>
          </a:xfrm>
        </p:spPr>
        <p:txBody>
          <a:bodyPr vert="eaVert"/>
          <a:lstStyle/>
          <a:p>
            <a:r>
              <a:rPr lang="cs-CZ" smtClean="0"/>
              <a:t>Klepnutím lze upravit styl předlohy nadpisů.</a:t>
            </a:r>
            <a:endParaRPr lang="cs-CZ"/>
          </a:p>
        </p:txBody>
      </p:sp>
      <p:sp>
        <p:nvSpPr>
          <p:cNvPr id="3" name="Zástupný symbol pro svislý text 2"/>
          <p:cNvSpPr>
            <a:spLocks noGrp="1"/>
          </p:cNvSpPr>
          <p:nvPr>
            <p:ph type="body" orient="vert" idx="1"/>
          </p:nvPr>
        </p:nvSpPr>
        <p:spPr>
          <a:xfrm>
            <a:off x="287338" y="260350"/>
            <a:ext cx="6138862" cy="5675313"/>
          </a:xfrm>
        </p:spPr>
        <p:txBody>
          <a:bodyPr vert="eaVert"/>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54D5CCB7-6306-44C8-A5E2-43045F6A88D7}" type="slidenum">
              <a:rPr lang="cs-CZ"/>
              <a:pPr/>
              <a:t>‹#›</a:t>
            </a:fld>
            <a:endParaRPr lang="cs-CZ"/>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idx="1"/>
          </p:nvPr>
        </p:nvSpPr>
        <p:spPr/>
        <p:txBody>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028FD893-C84C-43EE-AB41-F52782367510}" type="slidenum">
              <a:rPr lang="cs-CZ"/>
              <a:pPr/>
              <a:t>‹#›</a:t>
            </a:fld>
            <a:endParaRPr lang="cs-CZ"/>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lstStyle>
            <a:lvl1pPr algn="l">
              <a:defRPr sz="4000" b="1" cap="all"/>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cs-CZ" smtClean="0"/>
              <a:t>Klepnutím lze upravit styly předlohy textu.</a:t>
            </a:r>
          </a:p>
        </p:txBody>
      </p:sp>
      <p:sp>
        <p:nvSpPr>
          <p:cNvPr id="4" name="Zástupný symbol pro datum 3"/>
          <p:cNvSpPr>
            <a:spLocks noGrp="1"/>
          </p:cNvSpPr>
          <p:nvPr>
            <p:ph type="dt" sz="half" idx="10"/>
          </p:nvPr>
        </p:nvSpPr>
        <p:spPr/>
        <p:txBody>
          <a:bodyPr/>
          <a:lstStyle>
            <a:lvl1pPr>
              <a:defRPr/>
            </a:lvl1pPr>
          </a:lstStyle>
          <a:p>
            <a:endParaRPr lang="cs-CZ"/>
          </a:p>
        </p:txBody>
      </p:sp>
      <p:sp>
        <p:nvSpPr>
          <p:cNvPr id="5" name="Zástupný symbol pro zápatí 4"/>
          <p:cNvSpPr>
            <a:spLocks noGrp="1"/>
          </p:cNvSpPr>
          <p:nvPr>
            <p:ph type="ftr" sz="quarter" idx="11"/>
          </p:nvPr>
        </p:nvSpPr>
        <p:spPr/>
        <p:txBody>
          <a:bodyPr/>
          <a:lstStyle>
            <a:lvl1pPr>
              <a:defRPr/>
            </a:lvl1pPr>
          </a:lstStyle>
          <a:p>
            <a:endParaRPr lang="cs-CZ"/>
          </a:p>
        </p:txBody>
      </p:sp>
      <p:sp>
        <p:nvSpPr>
          <p:cNvPr id="6" name="Zástupný symbol pro číslo snímku 5"/>
          <p:cNvSpPr>
            <a:spLocks noGrp="1"/>
          </p:cNvSpPr>
          <p:nvPr>
            <p:ph type="sldNum" sz="quarter" idx="12"/>
          </p:nvPr>
        </p:nvSpPr>
        <p:spPr/>
        <p:txBody>
          <a:bodyPr/>
          <a:lstStyle>
            <a:lvl1pPr>
              <a:defRPr/>
            </a:lvl1pPr>
          </a:lstStyle>
          <a:p>
            <a:fld id="{A6B4BFDC-D91D-4A79-BCA5-AFDC12D2D516}" type="slidenum">
              <a:rPr lang="cs-CZ"/>
              <a:pPr/>
              <a:t>‹#›</a:t>
            </a:fld>
            <a:endParaRPr lang="cs-CZ"/>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obsah 2"/>
          <p:cNvSpPr>
            <a:spLocks noGrp="1"/>
          </p:cNvSpPr>
          <p:nvPr>
            <p:ph sz="half" idx="1"/>
          </p:nvPr>
        </p:nvSpPr>
        <p:spPr>
          <a:xfrm>
            <a:off x="914400" y="1409700"/>
            <a:ext cx="380365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870450" y="1409700"/>
            <a:ext cx="380523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2610023E-BC4C-4192-868B-B99A04339347}" type="slidenum">
              <a:rPr lang="cs-CZ"/>
              <a:pPr/>
              <a:t>‹#›</a:t>
            </a:fld>
            <a:endParaRPr lang="cs-CZ"/>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143000"/>
          </a:xfrm>
        </p:spPr>
        <p:txBody>
          <a:bodyPr/>
          <a:lstStyle>
            <a:lvl1pPr>
              <a:defRPr/>
            </a:lvl1pPr>
          </a:lstStyle>
          <a:p>
            <a:r>
              <a:rPr lang="cs-CZ" smtClean="0"/>
              <a:t>Klepnutím lze upravit styl předlohy nadpisů.</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Klepnutím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lvl1pPr>
              <a:defRPr/>
            </a:lvl1pPr>
          </a:lstStyle>
          <a:p>
            <a:endParaRPr lang="cs-CZ"/>
          </a:p>
        </p:txBody>
      </p:sp>
      <p:sp>
        <p:nvSpPr>
          <p:cNvPr id="8" name="Zástupný symbol pro zápatí 7"/>
          <p:cNvSpPr>
            <a:spLocks noGrp="1"/>
          </p:cNvSpPr>
          <p:nvPr>
            <p:ph type="ftr" sz="quarter" idx="11"/>
          </p:nvPr>
        </p:nvSpPr>
        <p:spPr/>
        <p:txBody>
          <a:bodyPr/>
          <a:lstStyle>
            <a:lvl1pPr>
              <a:defRPr/>
            </a:lvl1pPr>
          </a:lstStyle>
          <a:p>
            <a:endParaRPr lang="cs-CZ"/>
          </a:p>
        </p:txBody>
      </p:sp>
      <p:sp>
        <p:nvSpPr>
          <p:cNvPr id="9" name="Zástupný symbol pro číslo snímku 8"/>
          <p:cNvSpPr>
            <a:spLocks noGrp="1"/>
          </p:cNvSpPr>
          <p:nvPr>
            <p:ph type="sldNum" sz="quarter" idx="12"/>
          </p:nvPr>
        </p:nvSpPr>
        <p:spPr/>
        <p:txBody>
          <a:bodyPr/>
          <a:lstStyle>
            <a:lvl1pPr>
              <a:defRPr/>
            </a:lvl1pPr>
          </a:lstStyle>
          <a:p>
            <a:fld id="{02029232-BEC4-42DA-B309-7579CFA85716}" type="slidenum">
              <a:rPr lang="cs-CZ"/>
              <a:pPr/>
              <a:t>‹#›</a:t>
            </a:fld>
            <a:endParaRPr lang="cs-CZ"/>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Klepnutím lze upravit styl předlohy nadpisů.</a:t>
            </a:r>
            <a:endParaRPr lang="cs-CZ"/>
          </a:p>
        </p:txBody>
      </p:sp>
      <p:sp>
        <p:nvSpPr>
          <p:cNvPr id="3" name="Zástupný symbol pro datum 2"/>
          <p:cNvSpPr>
            <a:spLocks noGrp="1"/>
          </p:cNvSpPr>
          <p:nvPr>
            <p:ph type="dt" sz="half" idx="10"/>
          </p:nvPr>
        </p:nvSpPr>
        <p:spPr/>
        <p:txBody>
          <a:bodyPr/>
          <a:lstStyle>
            <a:lvl1pPr>
              <a:defRPr/>
            </a:lvl1pPr>
          </a:lstStyle>
          <a:p>
            <a:endParaRPr lang="cs-CZ"/>
          </a:p>
        </p:txBody>
      </p:sp>
      <p:sp>
        <p:nvSpPr>
          <p:cNvPr id="4" name="Zástupný symbol pro zápatí 3"/>
          <p:cNvSpPr>
            <a:spLocks noGrp="1"/>
          </p:cNvSpPr>
          <p:nvPr>
            <p:ph type="ftr" sz="quarter" idx="11"/>
          </p:nvPr>
        </p:nvSpPr>
        <p:spPr/>
        <p:txBody>
          <a:bodyPr/>
          <a:lstStyle>
            <a:lvl1pPr>
              <a:defRPr/>
            </a:lvl1pPr>
          </a:lstStyle>
          <a:p>
            <a:endParaRPr lang="cs-CZ"/>
          </a:p>
        </p:txBody>
      </p:sp>
      <p:sp>
        <p:nvSpPr>
          <p:cNvPr id="5" name="Zástupný symbol pro číslo snímku 4"/>
          <p:cNvSpPr>
            <a:spLocks noGrp="1"/>
          </p:cNvSpPr>
          <p:nvPr>
            <p:ph type="sldNum" sz="quarter" idx="12"/>
          </p:nvPr>
        </p:nvSpPr>
        <p:spPr/>
        <p:txBody>
          <a:bodyPr/>
          <a:lstStyle>
            <a:lvl1pPr>
              <a:defRPr/>
            </a:lvl1pPr>
          </a:lstStyle>
          <a:p>
            <a:fld id="{629F144E-1821-4DE3-9481-C95445EB9064}" type="slidenum">
              <a:rPr lang="cs-CZ"/>
              <a:pPr/>
              <a:t>‹#›</a:t>
            </a:fld>
            <a:endParaRPr lang="cs-CZ"/>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lvl1pPr>
              <a:defRPr/>
            </a:lvl1pPr>
          </a:lstStyle>
          <a:p>
            <a:endParaRPr lang="cs-CZ"/>
          </a:p>
        </p:txBody>
      </p:sp>
      <p:sp>
        <p:nvSpPr>
          <p:cNvPr id="3" name="Zástupný symbol pro zápatí 2"/>
          <p:cNvSpPr>
            <a:spLocks noGrp="1"/>
          </p:cNvSpPr>
          <p:nvPr>
            <p:ph type="ftr" sz="quarter" idx="11"/>
          </p:nvPr>
        </p:nvSpPr>
        <p:spPr/>
        <p:txBody>
          <a:bodyPr/>
          <a:lstStyle>
            <a:lvl1pPr>
              <a:defRPr/>
            </a:lvl1pPr>
          </a:lstStyle>
          <a:p>
            <a:endParaRPr lang="cs-CZ"/>
          </a:p>
        </p:txBody>
      </p:sp>
      <p:sp>
        <p:nvSpPr>
          <p:cNvPr id="4" name="Zástupný symbol pro číslo snímku 3"/>
          <p:cNvSpPr>
            <a:spLocks noGrp="1"/>
          </p:cNvSpPr>
          <p:nvPr>
            <p:ph type="sldNum" sz="quarter" idx="12"/>
          </p:nvPr>
        </p:nvSpPr>
        <p:spPr/>
        <p:txBody>
          <a:bodyPr/>
          <a:lstStyle>
            <a:lvl1pPr>
              <a:defRPr/>
            </a:lvl1pPr>
          </a:lstStyle>
          <a:p>
            <a:fld id="{6C666A05-705A-466E-ABD9-075A58DA9217}" type="slidenum">
              <a:rPr lang="cs-CZ"/>
              <a:pPr/>
              <a:t>‹#›</a:t>
            </a:fld>
            <a:endParaRPr lang="cs-CZ"/>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Klepnutím lze upravit styl předlohy nadpisů.</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4E1F8470-001B-4B3F-AF66-D46E28268639}" type="slidenum">
              <a:rPr lang="cs-CZ"/>
              <a:pPr/>
              <a:t>‹#›</a:t>
            </a:fld>
            <a:endParaRPr lang="cs-CZ"/>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Klepnutím lze upravit styl předlohy nadpisů.</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Klepnutím na ikonu přidáte obrázek.</a:t>
            </a:r>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Klepnutím lze upravit styly předlohy textu.</a:t>
            </a:r>
          </a:p>
        </p:txBody>
      </p:sp>
      <p:sp>
        <p:nvSpPr>
          <p:cNvPr id="5" name="Zástupný symbol pro datum 4"/>
          <p:cNvSpPr>
            <a:spLocks noGrp="1"/>
          </p:cNvSpPr>
          <p:nvPr>
            <p:ph type="dt" sz="half" idx="10"/>
          </p:nvPr>
        </p:nvSpPr>
        <p:spPr/>
        <p:txBody>
          <a:bodyPr/>
          <a:lstStyle>
            <a:lvl1pPr>
              <a:defRPr/>
            </a:lvl1pPr>
          </a:lstStyle>
          <a:p>
            <a:endParaRPr lang="cs-CZ"/>
          </a:p>
        </p:txBody>
      </p:sp>
      <p:sp>
        <p:nvSpPr>
          <p:cNvPr id="6" name="Zástupný symbol pro zápatí 5"/>
          <p:cNvSpPr>
            <a:spLocks noGrp="1"/>
          </p:cNvSpPr>
          <p:nvPr>
            <p:ph type="ftr" sz="quarter" idx="11"/>
          </p:nvPr>
        </p:nvSpPr>
        <p:spPr/>
        <p:txBody>
          <a:bodyPr/>
          <a:lstStyle>
            <a:lvl1pPr>
              <a:defRPr/>
            </a:lvl1pPr>
          </a:lstStyle>
          <a:p>
            <a:endParaRPr lang="cs-CZ"/>
          </a:p>
        </p:txBody>
      </p:sp>
      <p:sp>
        <p:nvSpPr>
          <p:cNvPr id="7" name="Zástupný symbol pro číslo snímku 6"/>
          <p:cNvSpPr>
            <a:spLocks noGrp="1"/>
          </p:cNvSpPr>
          <p:nvPr>
            <p:ph type="sldNum" sz="quarter" idx="12"/>
          </p:nvPr>
        </p:nvSpPr>
        <p:spPr/>
        <p:txBody>
          <a:bodyPr/>
          <a:lstStyle>
            <a:lvl1pPr>
              <a:defRPr/>
            </a:lvl1pPr>
          </a:lstStyle>
          <a:p>
            <a:fld id="{7D323117-910F-4429-A17E-A0490068D634}" type="slidenum">
              <a:rPr lang="cs-CZ"/>
              <a:pPr/>
              <a:t>‹#›</a:t>
            </a:fld>
            <a:endParaRPr lang="cs-CZ"/>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3" name="Picture 9" descr="ppt_vnitrni_strana_final"/>
          <p:cNvPicPr>
            <a:picLocks noChangeAspect="1" noChangeArrowheads="1"/>
          </p:cNvPicPr>
          <p:nvPr/>
        </p:nvPicPr>
        <p:blipFill>
          <a:blip r:embed="rId13" cstate="print"/>
          <a:srcRect/>
          <a:stretch>
            <a:fillRect/>
          </a:stretch>
        </p:blipFill>
        <p:spPr bwMode="auto">
          <a:xfrm>
            <a:off x="0" y="0"/>
            <a:ext cx="9140825" cy="936625"/>
          </a:xfrm>
          <a:prstGeom prst="rect">
            <a:avLst/>
          </a:prstGeom>
          <a:noFill/>
        </p:spPr>
      </p:pic>
      <p:sp>
        <p:nvSpPr>
          <p:cNvPr id="1026" name="Rectangle 2"/>
          <p:cNvSpPr>
            <a:spLocks noGrp="1" noChangeArrowheads="1"/>
          </p:cNvSpPr>
          <p:nvPr>
            <p:ph type="title"/>
          </p:nvPr>
        </p:nvSpPr>
        <p:spPr bwMode="auto">
          <a:xfrm>
            <a:off x="287338" y="260350"/>
            <a:ext cx="6121400" cy="5762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cs-CZ" smtClean="0"/>
              <a:t>Klepnutím lze upravit styl předlohy nadpisů.</a:t>
            </a:r>
          </a:p>
        </p:txBody>
      </p:sp>
      <p:sp>
        <p:nvSpPr>
          <p:cNvPr id="1027" name="Rectangle 3"/>
          <p:cNvSpPr>
            <a:spLocks noGrp="1" noChangeArrowheads="1"/>
          </p:cNvSpPr>
          <p:nvPr>
            <p:ph type="body" idx="1"/>
          </p:nvPr>
        </p:nvSpPr>
        <p:spPr bwMode="auto">
          <a:xfrm>
            <a:off x="914400" y="1409700"/>
            <a:ext cx="7761288" cy="452596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cs-CZ" smtClean="0"/>
              <a:t>Klepnutím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cs-CZ"/>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cs-CZ"/>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6FFA014-6C51-488F-B218-FF50F9F9A691}" type="slidenum">
              <a:rPr lang="cs-CZ"/>
              <a:pPr/>
              <a:t>‹#›</a:t>
            </a:fld>
            <a:endParaRPr lang="cs-CZ"/>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000" b="1">
          <a:solidFill>
            <a:schemeClr val="bg1"/>
          </a:solidFill>
          <a:latin typeface="+mj-lt"/>
          <a:ea typeface="+mj-ea"/>
          <a:cs typeface="+mj-cs"/>
        </a:defRPr>
      </a:lvl1pPr>
      <a:lvl2pPr algn="l" rtl="0" eaLnBrk="1" fontAlgn="base" hangingPunct="1">
        <a:spcBef>
          <a:spcPct val="0"/>
        </a:spcBef>
        <a:spcAft>
          <a:spcPct val="0"/>
        </a:spcAft>
        <a:defRPr sz="3000" b="1">
          <a:solidFill>
            <a:schemeClr val="bg1"/>
          </a:solidFill>
          <a:latin typeface="Arial" charset="0"/>
          <a:cs typeface="Arial" charset="0"/>
        </a:defRPr>
      </a:lvl2pPr>
      <a:lvl3pPr algn="l" rtl="0" eaLnBrk="1" fontAlgn="base" hangingPunct="1">
        <a:spcBef>
          <a:spcPct val="0"/>
        </a:spcBef>
        <a:spcAft>
          <a:spcPct val="0"/>
        </a:spcAft>
        <a:defRPr sz="3000" b="1">
          <a:solidFill>
            <a:schemeClr val="bg1"/>
          </a:solidFill>
          <a:latin typeface="Arial" charset="0"/>
          <a:cs typeface="Arial" charset="0"/>
        </a:defRPr>
      </a:lvl3pPr>
      <a:lvl4pPr algn="l" rtl="0" eaLnBrk="1" fontAlgn="base" hangingPunct="1">
        <a:spcBef>
          <a:spcPct val="0"/>
        </a:spcBef>
        <a:spcAft>
          <a:spcPct val="0"/>
        </a:spcAft>
        <a:defRPr sz="3000" b="1">
          <a:solidFill>
            <a:schemeClr val="bg1"/>
          </a:solidFill>
          <a:latin typeface="Arial" charset="0"/>
          <a:cs typeface="Arial" charset="0"/>
        </a:defRPr>
      </a:lvl4pPr>
      <a:lvl5pPr algn="l" rtl="0" eaLnBrk="1" fontAlgn="base" hangingPunct="1">
        <a:spcBef>
          <a:spcPct val="0"/>
        </a:spcBef>
        <a:spcAft>
          <a:spcPct val="0"/>
        </a:spcAft>
        <a:defRPr sz="3000" b="1">
          <a:solidFill>
            <a:schemeClr val="bg1"/>
          </a:solidFill>
          <a:latin typeface="Arial" charset="0"/>
          <a:cs typeface="Arial" charset="0"/>
        </a:defRPr>
      </a:lvl5pPr>
      <a:lvl6pPr marL="457200" algn="l" rtl="0" eaLnBrk="1" fontAlgn="base" hangingPunct="1">
        <a:spcBef>
          <a:spcPct val="0"/>
        </a:spcBef>
        <a:spcAft>
          <a:spcPct val="0"/>
        </a:spcAft>
        <a:defRPr sz="3000" b="1">
          <a:solidFill>
            <a:schemeClr val="bg1"/>
          </a:solidFill>
          <a:latin typeface="Arial" charset="0"/>
          <a:cs typeface="Arial" charset="0"/>
        </a:defRPr>
      </a:lvl6pPr>
      <a:lvl7pPr marL="914400" algn="l" rtl="0" eaLnBrk="1" fontAlgn="base" hangingPunct="1">
        <a:spcBef>
          <a:spcPct val="0"/>
        </a:spcBef>
        <a:spcAft>
          <a:spcPct val="0"/>
        </a:spcAft>
        <a:defRPr sz="3000" b="1">
          <a:solidFill>
            <a:schemeClr val="bg1"/>
          </a:solidFill>
          <a:latin typeface="Arial" charset="0"/>
          <a:cs typeface="Arial" charset="0"/>
        </a:defRPr>
      </a:lvl7pPr>
      <a:lvl8pPr marL="1371600" algn="l" rtl="0" eaLnBrk="1" fontAlgn="base" hangingPunct="1">
        <a:spcBef>
          <a:spcPct val="0"/>
        </a:spcBef>
        <a:spcAft>
          <a:spcPct val="0"/>
        </a:spcAft>
        <a:defRPr sz="3000" b="1">
          <a:solidFill>
            <a:schemeClr val="bg1"/>
          </a:solidFill>
          <a:latin typeface="Arial" charset="0"/>
          <a:cs typeface="Arial" charset="0"/>
        </a:defRPr>
      </a:lvl8pPr>
      <a:lvl9pPr marL="1828800" algn="l" rtl="0" eaLnBrk="1" fontAlgn="base" hangingPunct="1">
        <a:spcBef>
          <a:spcPct val="0"/>
        </a:spcBef>
        <a:spcAft>
          <a:spcPct val="0"/>
        </a:spcAft>
        <a:defRPr sz="3000" b="1">
          <a:solidFill>
            <a:schemeClr val="bg1"/>
          </a:solidFill>
          <a:latin typeface="Arial" charset="0"/>
          <a:cs typeface="Arial" charset="0"/>
        </a:defRPr>
      </a:lvl9pPr>
    </p:titleStyle>
    <p:bodyStyle>
      <a:lvl1pPr marL="342900" indent="-342900" algn="l" rtl="0" eaLnBrk="1" fontAlgn="base" hangingPunct="1">
        <a:spcBef>
          <a:spcPct val="20000"/>
        </a:spcBef>
        <a:spcAft>
          <a:spcPct val="0"/>
        </a:spcAft>
        <a:defRPr sz="3000" b="1">
          <a:solidFill>
            <a:srgbClr val="868673"/>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cs typeface="+mn-cs"/>
        </a:defRPr>
      </a:lvl2pPr>
      <a:lvl3pPr marL="1143000" indent="-228600" algn="l" rtl="0" eaLnBrk="1" fontAlgn="base" hangingPunct="1">
        <a:spcBef>
          <a:spcPct val="20000"/>
        </a:spcBef>
        <a:spcAft>
          <a:spcPct val="0"/>
        </a:spcAft>
        <a:buChar char="•"/>
        <a:defRPr sz="2100">
          <a:solidFill>
            <a:schemeClr val="tx1"/>
          </a:solidFill>
          <a:latin typeface="+mn-lt"/>
          <a:cs typeface="+mn-cs"/>
        </a:defRPr>
      </a:lvl3pPr>
      <a:lvl4pPr marL="1600200" indent="-228600" algn="l" rtl="0" eaLnBrk="1" fontAlgn="base" hangingPunct="1">
        <a:spcBef>
          <a:spcPct val="20000"/>
        </a:spcBef>
        <a:spcAft>
          <a:spcPct val="0"/>
        </a:spcAft>
        <a:buChar char="–"/>
        <a:defRPr>
          <a:solidFill>
            <a:schemeClr val="tx1"/>
          </a:solidFill>
          <a:latin typeface="+mn-lt"/>
          <a:cs typeface="+mn-cs"/>
        </a:defRPr>
      </a:lvl4pPr>
      <a:lvl5pPr marL="2057400" indent="-228600" algn="l" rtl="0" eaLnBrk="1" fontAlgn="base" hangingPunct="1">
        <a:spcBef>
          <a:spcPct val="20000"/>
        </a:spcBef>
        <a:spcAft>
          <a:spcPct val="0"/>
        </a:spcAft>
        <a:buChar char="»"/>
        <a:defRPr sz="1500">
          <a:solidFill>
            <a:schemeClr val="tx1"/>
          </a:solidFill>
          <a:latin typeface="+mn-lt"/>
          <a:cs typeface="+mn-cs"/>
        </a:defRPr>
      </a:lvl5pPr>
      <a:lvl6pPr marL="2514600" indent="-228600" algn="l" rtl="0" eaLnBrk="1" fontAlgn="base" hangingPunct="1">
        <a:spcBef>
          <a:spcPct val="20000"/>
        </a:spcBef>
        <a:spcAft>
          <a:spcPct val="0"/>
        </a:spcAft>
        <a:buChar char="»"/>
        <a:defRPr sz="1500">
          <a:solidFill>
            <a:schemeClr val="tx1"/>
          </a:solidFill>
          <a:latin typeface="+mn-lt"/>
          <a:cs typeface="+mn-cs"/>
        </a:defRPr>
      </a:lvl6pPr>
      <a:lvl7pPr marL="2971800" indent="-228600" algn="l" rtl="0" eaLnBrk="1" fontAlgn="base" hangingPunct="1">
        <a:spcBef>
          <a:spcPct val="20000"/>
        </a:spcBef>
        <a:spcAft>
          <a:spcPct val="0"/>
        </a:spcAft>
        <a:buChar char="»"/>
        <a:defRPr sz="1500">
          <a:solidFill>
            <a:schemeClr val="tx1"/>
          </a:solidFill>
          <a:latin typeface="+mn-lt"/>
          <a:cs typeface="+mn-cs"/>
        </a:defRPr>
      </a:lvl7pPr>
      <a:lvl8pPr marL="3429000" indent="-228600" algn="l" rtl="0" eaLnBrk="1" fontAlgn="base" hangingPunct="1">
        <a:spcBef>
          <a:spcPct val="20000"/>
        </a:spcBef>
        <a:spcAft>
          <a:spcPct val="0"/>
        </a:spcAft>
        <a:buChar char="»"/>
        <a:defRPr sz="1500">
          <a:solidFill>
            <a:schemeClr val="tx1"/>
          </a:solidFill>
          <a:latin typeface="+mn-lt"/>
          <a:cs typeface="+mn-cs"/>
        </a:defRPr>
      </a:lvl8pPr>
      <a:lvl9pPr marL="3886200" indent="-228600" algn="l" rtl="0" eaLnBrk="1" fontAlgn="base" hangingPunct="1">
        <a:spcBef>
          <a:spcPct val="20000"/>
        </a:spcBef>
        <a:spcAft>
          <a:spcPct val="0"/>
        </a:spcAft>
        <a:buChar char="»"/>
        <a:defRPr sz="1500">
          <a:solidFill>
            <a:schemeClr val="tx1"/>
          </a:solidFill>
          <a:latin typeface="+mn-lt"/>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policie.cz/clanek/statisticke-udaje-kriminality-na-kromerizsku-za-rok-2021.aspx"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www.policie.cz/clanek/statisticke-udaje-kriminality-na-kromerizsku-za-rok-2021.aspx"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statistiky.ekcr.info/"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vdb.czso.cz/" TargetMode="Externa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cs-CZ" dirty="0" smtClean="0"/>
              <a:t>Plán sociálního začleňování</a:t>
            </a:r>
            <a:br>
              <a:rPr lang="cs-CZ" dirty="0" smtClean="0"/>
            </a:br>
            <a:r>
              <a:rPr lang="cs-CZ" dirty="0" smtClean="0"/>
              <a:t>města Kroměříže 2022 </a:t>
            </a:r>
            <a:r>
              <a:rPr lang="cs-CZ" dirty="0" smtClean="0"/>
              <a:t>- 2025</a:t>
            </a:r>
            <a:endParaRPr lang="cs-CZ" dirty="0"/>
          </a:p>
        </p:txBody>
      </p:sp>
      <p:sp>
        <p:nvSpPr>
          <p:cNvPr id="2051" name="Rectangle 3"/>
          <p:cNvSpPr>
            <a:spLocks noGrp="1" noChangeArrowheads="1"/>
          </p:cNvSpPr>
          <p:nvPr>
            <p:ph type="subTitle" idx="1"/>
          </p:nvPr>
        </p:nvSpPr>
        <p:spPr/>
        <p:txBody>
          <a:bodyPr/>
          <a:lstStyle/>
          <a:p>
            <a:r>
              <a:rPr lang="cs-CZ" dirty="0" smtClean="0"/>
              <a:t>Lokální partnerství města Kroměříž</a:t>
            </a:r>
          </a:p>
          <a:p>
            <a:r>
              <a:rPr lang="cs-CZ" dirty="0" smtClean="0"/>
              <a:t>Srpen 2022</a:t>
            </a:r>
            <a:endParaRPr lang="cs-CZ"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smtClean="0"/>
              <a:t>Charakteristika sociálního vyloučení</a:t>
            </a:r>
            <a:endParaRPr lang="cs-CZ" sz="2400" dirty="0"/>
          </a:p>
        </p:txBody>
      </p:sp>
      <p:pic>
        <p:nvPicPr>
          <p:cNvPr id="11266" name="Picture 2"/>
          <p:cNvPicPr>
            <a:picLocks noGrp="1" noChangeAspect="1" noChangeArrowheads="1"/>
          </p:cNvPicPr>
          <p:nvPr>
            <p:ph idx="1"/>
          </p:nvPr>
        </p:nvPicPr>
        <p:blipFill>
          <a:blip r:embed="rId2" cstate="print"/>
          <a:srcRect/>
          <a:stretch>
            <a:fillRect/>
          </a:stretch>
        </p:blipFill>
        <p:spPr bwMode="auto">
          <a:xfrm>
            <a:off x="971600" y="2276872"/>
            <a:ext cx="7449590" cy="2753109"/>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Index sociálního vyloučení</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000" dirty="0"/>
              <a:t>Při hodnocení indexu sociálního vyloučení se na určeném území </a:t>
            </a:r>
            <a:r>
              <a:rPr lang="cs-CZ" sz="2000" dirty="0" smtClean="0"/>
              <a:t>zohledňují:</a:t>
            </a:r>
          </a:p>
          <a:p>
            <a:pPr>
              <a:buFont typeface="Wingdings" pitchFamily="2" charset="2"/>
              <a:buChar char="§"/>
            </a:pPr>
            <a:r>
              <a:rPr lang="cs-CZ" sz="2000" dirty="0" smtClean="0"/>
              <a:t>příjemci </a:t>
            </a:r>
            <a:r>
              <a:rPr lang="cs-CZ" sz="2000" dirty="0"/>
              <a:t>příspěvku na </a:t>
            </a:r>
            <a:r>
              <a:rPr lang="cs-CZ" sz="2000" dirty="0" smtClean="0"/>
              <a:t>živobytí,</a:t>
            </a:r>
          </a:p>
          <a:p>
            <a:pPr>
              <a:buFont typeface="Wingdings" pitchFamily="2" charset="2"/>
              <a:buChar char="§"/>
            </a:pPr>
            <a:r>
              <a:rPr lang="cs-CZ" sz="2000" dirty="0" smtClean="0"/>
              <a:t>příspěvku na </a:t>
            </a:r>
            <a:r>
              <a:rPr lang="cs-CZ" sz="2000" dirty="0"/>
              <a:t>bydlení, </a:t>
            </a:r>
            <a:endParaRPr lang="cs-CZ" sz="2000" dirty="0" smtClean="0"/>
          </a:p>
          <a:p>
            <a:pPr>
              <a:buFont typeface="Wingdings" pitchFamily="2" charset="2"/>
              <a:buChar char="§"/>
            </a:pPr>
            <a:r>
              <a:rPr lang="cs-CZ" sz="2000" dirty="0" smtClean="0"/>
              <a:t>osoby </a:t>
            </a:r>
            <a:r>
              <a:rPr lang="cs-CZ" sz="2000" dirty="0"/>
              <a:t>v exekuci, </a:t>
            </a:r>
            <a:endParaRPr lang="cs-CZ" sz="2000" dirty="0" smtClean="0"/>
          </a:p>
          <a:p>
            <a:pPr>
              <a:buFont typeface="Wingdings" pitchFamily="2" charset="2"/>
              <a:buChar char="§"/>
            </a:pPr>
            <a:r>
              <a:rPr lang="cs-CZ" sz="2000" dirty="0" smtClean="0"/>
              <a:t>dlouhodobě </a:t>
            </a:r>
            <a:r>
              <a:rPr lang="cs-CZ" sz="2000" dirty="0"/>
              <a:t>nezaměstnané </a:t>
            </a:r>
            <a:r>
              <a:rPr lang="cs-CZ" sz="2000" dirty="0" smtClean="0"/>
              <a:t>osoby,</a:t>
            </a:r>
          </a:p>
          <a:p>
            <a:pPr>
              <a:buFont typeface="Wingdings" pitchFamily="2" charset="2"/>
              <a:buChar char="§"/>
            </a:pPr>
            <a:r>
              <a:rPr lang="cs-CZ" sz="2000" dirty="0" smtClean="0"/>
              <a:t>předčasné </a:t>
            </a:r>
            <a:r>
              <a:rPr lang="cs-CZ" sz="2000" dirty="0"/>
              <a:t>odchody ze systému vzdělávání. </a:t>
            </a:r>
            <a:endParaRPr lang="cs-CZ" sz="2000" dirty="0" smtClean="0"/>
          </a:p>
          <a:p>
            <a:pPr>
              <a:buFont typeface="Wingdings" pitchFamily="2" charset="2"/>
              <a:buChar char="q"/>
            </a:pPr>
            <a:r>
              <a:rPr lang="cs-CZ" sz="2000" dirty="0" smtClean="0"/>
              <a:t>Na </a:t>
            </a:r>
            <a:r>
              <a:rPr lang="cs-CZ" sz="2000" dirty="0"/>
              <a:t>základě dat o množství osob starších 15 let jsou po dosažení daných hodnot přidělovány body. Za každý indikátor je pak přiděleno 0 až 6 bodů, kdy v případě 6 bodů je obec zatížena velmi. Celkový index sociální vyloučení je pak stanoven v rozmezí 0 až 30 bodů, kdy 30 bodů je maximální hranice.</a:t>
            </a:r>
          </a:p>
          <a:p>
            <a:endParaRPr lang="cs-CZ"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Index sociálního vyloučení</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000" dirty="0" smtClean="0"/>
              <a:t>Město Kroměříž dosáhlo v roce 2020 12 bodů indexu sociálního vyloučení.</a:t>
            </a:r>
          </a:p>
          <a:p>
            <a:pPr>
              <a:buFont typeface="Wingdings" pitchFamily="2" charset="2"/>
              <a:buChar char="§"/>
            </a:pPr>
            <a:r>
              <a:rPr lang="cs-CZ" sz="2000" dirty="0"/>
              <a:t>O</a:t>
            </a:r>
            <a:r>
              <a:rPr lang="cs-CZ" sz="2000" dirty="0" smtClean="0"/>
              <a:t>blast </a:t>
            </a:r>
            <a:r>
              <a:rPr lang="cs-CZ" sz="2000" dirty="0"/>
              <a:t>exekucí byla hodnocena 2 </a:t>
            </a:r>
            <a:r>
              <a:rPr lang="cs-CZ" sz="2000" dirty="0" smtClean="0"/>
              <a:t>body,</a:t>
            </a:r>
          </a:p>
          <a:p>
            <a:pPr>
              <a:buFont typeface="Wingdings" pitchFamily="2" charset="2"/>
              <a:buChar char="§"/>
            </a:pPr>
            <a:r>
              <a:rPr lang="cs-CZ" sz="2000" dirty="0" smtClean="0"/>
              <a:t>oblast </a:t>
            </a:r>
            <a:r>
              <a:rPr lang="cs-CZ" sz="2000" dirty="0"/>
              <a:t>příspěvku na bydlení 3 </a:t>
            </a:r>
            <a:r>
              <a:rPr lang="cs-CZ" sz="2000" dirty="0" smtClean="0"/>
              <a:t>body,</a:t>
            </a:r>
          </a:p>
          <a:p>
            <a:pPr>
              <a:buFont typeface="Wingdings" pitchFamily="2" charset="2"/>
              <a:buChar char="§"/>
            </a:pPr>
            <a:r>
              <a:rPr lang="cs-CZ" sz="2000" dirty="0" smtClean="0"/>
              <a:t>oblast </a:t>
            </a:r>
            <a:r>
              <a:rPr lang="cs-CZ" sz="2000" dirty="0"/>
              <a:t>příspěvku </a:t>
            </a:r>
            <a:r>
              <a:rPr lang="cs-CZ" sz="2000" dirty="0" smtClean="0"/>
              <a:t>na </a:t>
            </a:r>
            <a:r>
              <a:rPr lang="cs-CZ" sz="2000" dirty="0"/>
              <a:t>živobytí 3 </a:t>
            </a:r>
            <a:r>
              <a:rPr lang="cs-CZ" sz="2000" dirty="0" smtClean="0"/>
              <a:t>body,</a:t>
            </a:r>
          </a:p>
          <a:p>
            <a:pPr>
              <a:buFont typeface="Wingdings" pitchFamily="2" charset="2"/>
              <a:buChar char="§"/>
            </a:pPr>
            <a:r>
              <a:rPr lang="cs-CZ" sz="2000" dirty="0" smtClean="0"/>
              <a:t>oblast </a:t>
            </a:r>
            <a:r>
              <a:rPr lang="cs-CZ" sz="2000" dirty="0"/>
              <a:t>uchazečů o zaměstnaní, kteří jsou v evidenci déle jak 6 měsíců 3 body. </a:t>
            </a:r>
            <a:endParaRPr lang="cs-CZ" sz="2000" dirty="0" smtClean="0"/>
          </a:p>
          <a:p>
            <a:pPr>
              <a:buFont typeface="Wingdings" pitchFamily="2" charset="2"/>
              <a:buChar char="§"/>
            </a:pPr>
            <a:r>
              <a:rPr lang="cs-CZ" sz="2000" dirty="0" smtClean="0"/>
              <a:t>U oblasti předčasný </a:t>
            </a:r>
            <a:r>
              <a:rPr lang="cs-CZ" sz="2000" dirty="0"/>
              <a:t>odchod ze systému vzdělávání se jednalo o 1 bod. </a:t>
            </a:r>
            <a:endParaRPr lang="cs-CZ" sz="2000" dirty="0" smtClean="0"/>
          </a:p>
          <a:p>
            <a:pPr>
              <a:buFont typeface="Wingdings" pitchFamily="2" charset="2"/>
              <a:buChar char="q"/>
            </a:pPr>
            <a:r>
              <a:rPr lang="cs-CZ" sz="2000" dirty="0" smtClean="0"/>
              <a:t>Těchto </a:t>
            </a:r>
            <a:r>
              <a:rPr lang="cs-CZ" sz="2000" dirty="0"/>
              <a:t>hodnot s mírnými změnami dosahuje město Kroměříž dlouhodobě.</a:t>
            </a:r>
          </a:p>
          <a:p>
            <a:pPr>
              <a:buFont typeface="Wingdings" pitchFamily="2" charset="2"/>
              <a:buChar char="q"/>
            </a:pPr>
            <a:r>
              <a:rPr lang="cs-CZ" sz="2000" dirty="0"/>
              <a:t>Zdroj: Agentura pro sociální začleňování</a:t>
            </a:r>
          </a:p>
          <a:p>
            <a:endParaRPr lang="cs-CZ" sz="2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Index sociálního vyloučení</a:t>
            </a:r>
            <a:endParaRPr lang="cs-CZ" dirty="0"/>
          </a:p>
        </p:txBody>
      </p:sp>
      <p:pic>
        <p:nvPicPr>
          <p:cNvPr id="5" name="Zástupný symbol pro obsah 4"/>
          <p:cNvPicPr>
            <a:picLocks noGrp="1"/>
          </p:cNvPicPr>
          <p:nvPr>
            <p:ph idx="1"/>
          </p:nvPr>
        </p:nvPicPr>
        <p:blipFill>
          <a:blip r:embed="rId2" cstate="print"/>
          <a:srcRect/>
          <a:stretch>
            <a:fillRect/>
          </a:stretch>
        </p:blipFill>
        <p:spPr bwMode="auto">
          <a:xfrm>
            <a:off x="1331640" y="1412776"/>
            <a:ext cx="6450647" cy="4525963"/>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Bydlení</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000" dirty="0"/>
              <a:t>Na území města Kroměříž se v roce 2020 nacházelo 13 283 bytů. Samotné město Kroměříž disponuje 499 byty různých kategorií. </a:t>
            </a:r>
            <a:endParaRPr lang="cs-CZ" sz="2000" dirty="0" smtClean="0"/>
          </a:p>
          <a:p>
            <a:pPr>
              <a:buFont typeface="Wingdings" pitchFamily="2" charset="2"/>
              <a:buChar char="q"/>
            </a:pPr>
            <a:r>
              <a:rPr lang="cs-CZ" sz="2000" dirty="0" smtClean="0"/>
              <a:t>Většina </a:t>
            </a:r>
            <a:r>
              <a:rPr lang="cs-CZ" sz="2000" dirty="0"/>
              <a:t>bytů města Kroměříž je </a:t>
            </a:r>
            <a:r>
              <a:rPr lang="cs-CZ" sz="2000" dirty="0" smtClean="0"/>
              <a:t>v</a:t>
            </a:r>
            <a:r>
              <a:rPr lang="cs-CZ" sz="2000" dirty="0"/>
              <a:t> tzv. domech zvláštního určení, které slouží pro seniory, lidi s invalidním důchodem. V těchto bytech nejsou zajištěny sociální služby. </a:t>
            </a:r>
            <a:endParaRPr lang="cs-CZ" sz="2000" dirty="0" smtClean="0"/>
          </a:p>
          <a:p>
            <a:pPr>
              <a:buFont typeface="Wingdings" pitchFamily="2" charset="2"/>
              <a:buChar char="q"/>
            </a:pPr>
            <a:r>
              <a:rPr lang="cs-CZ" sz="2000" dirty="0" smtClean="0"/>
              <a:t>Další </a:t>
            </a:r>
            <a:r>
              <a:rPr lang="cs-CZ" sz="2000" dirty="0"/>
              <a:t>část bytů jsou standardní byty, které jsou určeny občanům. </a:t>
            </a:r>
            <a:endParaRPr lang="cs-CZ" sz="2000" dirty="0" smtClean="0"/>
          </a:p>
          <a:p>
            <a:pPr>
              <a:buFont typeface="Wingdings" pitchFamily="2" charset="2"/>
              <a:buChar char="q"/>
            </a:pPr>
            <a:r>
              <a:rPr lang="cs-CZ" sz="2000" dirty="0" smtClean="0"/>
              <a:t>Třetí </a:t>
            </a:r>
            <a:r>
              <a:rPr lang="cs-CZ" sz="2000" dirty="0"/>
              <a:t>kategorií jsou byty pro příjmově vymezenou skupinu obyvatel</a:t>
            </a:r>
            <a:r>
              <a:rPr lang="cs-CZ" sz="2000" dirty="0" smtClean="0"/>
              <a:t>.</a:t>
            </a:r>
          </a:p>
          <a:p>
            <a:pPr>
              <a:buFont typeface="Wingdings" pitchFamily="2" charset="2"/>
              <a:buChar char="q"/>
            </a:pPr>
            <a:r>
              <a:rPr lang="cs-CZ" sz="2000" dirty="0"/>
              <a:t>Správu bytů na území města Kroměříž mají na starost Kroměřížské technické služby (dále jen KTS</a:t>
            </a:r>
            <a:r>
              <a:rPr lang="cs-CZ" sz="2000" dirty="0" smtClean="0"/>
              <a:t>).</a:t>
            </a:r>
            <a:endParaRPr lang="cs-CZ" sz="2000" dirty="0"/>
          </a:p>
          <a:p>
            <a:endParaRPr lang="cs-CZ"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Bydlení</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400" dirty="0"/>
              <a:t>V březnu roku 2020 byla průměrná cena pro nájemní bydlení v České republice </a:t>
            </a:r>
            <a:r>
              <a:rPr lang="cs-CZ" sz="2400" dirty="0" smtClean="0"/>
              <a:t>ve </a:t>
            </a:r>
            <a:r>
              <a:rPr lang="cs-CZ" sz="2400" dirty="0"/>
              <a:t>výši za metr čtvereční v rozmezí 120,- až 165,- Kč.</a:t>
            </a:r>
            <a:r>
              <a:rPr lang="cs-CZ" sz="2400" baseline="30000" dirty="0"/>
              <a:t> </a:t>
            </a:r>
            <a:r>
              <a:rPr lang="cs-CZ" sz="2400" dirty="0"/>
              <a:t>Vzhledem k situaci v době přípravy </a:t>
            </a:r>
            <a:r>
              <a:rPr lang="cs-CZ" sz="2400" dirty="0" smtClean="0"/>
              <a:t>PSZ </a:t>
            </a:r>
            <a:r>
              <a:rPr lang="cs-CZ" sz="2400" dirty="0"/>
              <a:t>v průběhu roku 2022 musíme počítat s tím, že došlo k navýšení této průměrné ceny. Oproti tomu jsou ceny nájemného v městských bytech výrazně nižší, k 1. 8. 2022 se jedná </a:t>
            </a:r>
            <a:r>
              <a:rPr lang="cs-CZ" sz="2400" dirty="0" smtClean="0"/>
              <a:t>o </a:t>
            </a:r>
            <a:r>
              <a:rPr lang="cs-CZ" sz="2400" dirty="0"/>
              <a:t>částku 65 Kč/ 1 metr</a:t>
            </a:r>
            <a:r>
              <a:rPr lang="cs-CZ" sz="2400" baseline="30000" dirty="0"/>
              <a:t>2</a:t>
            </a:r>
            <a:r>
              <a:rPr lang="cs-CZ" sz="2400" dirty="0"/>
              <a:t>. Z těchto důvodů poptávka po městských bytech dalece převyšuje možnosti </a:t>
            </a:r>
            <a:r>
              <a:rPr lang="cs-CZ" sz="2400" dirty="0" smtClean="0"/>
              <a:t>nabídky.</a:t>
            </a:r>
          </a:p>
          <a:p>
            <a:pPr>
              <a:buFont typeface="Wingdings" pitchFamily="2" charset="2"/>
              <a:buChar char="q"/>
            </a:pPr>
            <a:r>
              <a:rPr lang="cs-CZ" sz="2400" dirty="0" smtClean="0"/>
              <a:t>Zdroj</a:t>
            </a:r>
            <a:r>
              <a:rPr lang="cs-CZ" sz="2400" dirty="0"/>
              <a:t>: Asociace realitních kanceláří </a:t>
            </a:r>
            <a:r>
              <a:rPr lang="cs-CZ" sz="2400" dirty="0" smtClean="0"/>
              <a:t>ČR</a:t>
            </a:r>
          </a:p>
          <a:p>
            <a:pPr>
              <a:buFont typeface="Wingdings" pitchFamily="2" charset="2"/>
              <a:buChar char="q"/>
            </a:pPr>
            <a:endParaRPr lang="cs-CZ" sz="2000" dirty="0"/>
          </a:p>
          <a:p>
            <a:endParaRPr lang="cs-CZ"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Bydlení</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400" dirty="0"/>
              <a:t>Další oblastí související s bydlením je problematika bezdomovectví. Podle posledních informací je v Kroměříži cca 45 zjevných bezdomovců, tedy těch, kteří přespávají </a:t>
            </a:r>
            <a:r>
              <a:rPr lang="cs-CZ" sz="2400" dirty="0" smtClean="0"/>
              <a:t>tzv</a:t>
            </a:r>
            <a:r>
              <a:rPr lang="cs-CZ" sz="2400" dirty="0"/>
              <a:t>. na ulici. Tyto osoby v zimních měsících využívají na přespání opuštěné budovy, sklepy, podloubí apod. </a:t>
            </a:r>
            <a:endParaRPr lang="cs-CZ" sz="2400" dirty="0" smtClean="0"/>
          </a:p>
          <a:p>
            <a:pPr>
              <a:buFont typeface="Wingdings" pitchFamily="2" charset="2"/>
              <a:buChar char="q"/>
            </a:pPr>
            <a:r>
              <a:rPr lang="cs-CZ" sz="2400" dirty="0" smtClean="0"/>
              <a:t>Další </a:t>
            </a:r>
            <a:r>
              <a:rPr lang="cs-CZ" sz="2400" dirty="0"/>
              <a:t>kategorií jsou lidé bez domova, kteří v Kroměříži žijí na ubytovnách (cca 100 osob), v azylových domech (45 osob v AD pro muže a 25 bytových jednotek v AD pro ženy).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Bydlení</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000" dirty="0" smtClean="0"/>
              <a:t>Město Kroměříž </a:t>
            </a:r>
            <a:r>
              <a:rPr lang="cs-CZ" sz="2000" dirty="0" smtClean="0"/>
              <a:t>zahájilo v roce 2020 </a:t>
            </a:r>
            <a:r>
              <a:rPr lang="cs-CZ" sz="2000" dirty="0" smtClean="0"/>
              <a:t>projekt financovaný z ESF s názvem Prevence ztráty bydlení u osob ohrožených sociálním vyloučením v Kroměříži. V období </a:t>
            </a:r>
            <a:br>
              <a:rPr lang="cs-CZ" sz="2000" dirty="0" smtClean="0"/>
            </a:br>
            <a:r>
              <a:rPr lang="cs-CZ" sz="2000" dirty="0" smtClean="0"/>
              <a:t>od 1. 7. 2020 do 31. </a:t>
            </a:r>
            <a:r>
              <a:rPr lang="cs-CZ" sz="2000" dirty="0" smtClean="0"/>
              <a:t>7. </a:t>
            </a:r>
            <a:r>
              <a:rPr lang="cs-CZ" sz="2000" dirty="0" smtClean="0"/>
              <a:t>2022 byly v rámci tohoto projektu přiděleny městské byty 34 žadatelům. Žádná z těchto 34 bydlících osob v uvedeném období nepatřila mezi dlužníky na nájemném.</a:t>
            </a:r>
          </a:p>
          <a:p>
            <a:pPr>
              <a:buFont typeface="Wingdings" pitchFamily="2" charset="2"/>
              <a:buChar char="q"/>
            </a:pPr>
            <a:r>
              <a:rPr lang="cs-CZ" sz="2000" dirty="0" smtClean="0"/>
              <a:t>V</a:t>
            </a:r>
            <a:r>
              <a:rPr lang="cs-CZ" sz="2000" dirty="0"/>
              <a:t> aktivitách, které byly zahájeny v rámci projektu, je vhodné pokračovat. Je potřeba zvyšovat počet osob ve standardním bydlení a snižovat počty osob ohrožených ztrátou bydlení, a to za pomoci sociálních pracovníků OSVZ města Kroměříž, kteří mají díky projektu s touto oblastí zkušenosti.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Bydlení</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400" dirty="0"/>
              <a:t>Další skupinou, která potřebuje bydlení, jsou lidé s duševním onemocněním. Krátkodobé ubytování pro ně poskytuje sociální služba Sociální rehabilitace Zahrada Charity Kroměříž. Služba pomáhá klientům v případě, že přecházejí do dalšího bydlení, terénní formou. Služba má ovšem malou kapacitu. Obecně tak platí, že chybí další navazující pobytové služby pro lidi, kteří končí léčbu v PN Kroměříž. </a:t>
            </a:r>
          </a:p>
          <a:p>
            <a:endParaRPr lang="cs-CZ"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smtClean="0"/>
              <a:t>Strategické cíle – prioritní </a:t>
            </a:r>
            <a:r>
              <a:rPr lang="cs-CZ" sz="2400" smtClean="0"/>
              <a:t>oblast bydlení</a:t>
            </a:r>
            <a:endParaRPr lang="cs-CZ" sz="2400" dirty="0"/>
          </a:p>
        </p:txBody>
      </p:sp>
      <p:pic>
        <p:nvPicPr>
          <p:cNvPr id="12291" name="Picture 3"/>
          <p:cNvPicPr>
            <a:picLocks noGrp="1" noChangeAspect="1" noChangeArrowheads="1"/>
          </p:cNvPicPr>
          <p:nvPr>
            <p:ph idx="1"/>
          </p:nvPr>
        </p:nvPicPr>
        <p:blipFill>
          <a:blip r:embed="rId2" cstate="print"/>
          <a:srcRect/>
          <a:stretch>
            <a:fillRect/>
          </a:stretch>
        </p:blipFill>
        <p:spPr bwMode="auto">
          <a:xfrm>
            <a:off x="914400" y="2217952"/>
            <a:ext cx="7761288" cy="2909458"/>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cs-CZ" dirty="0" smtClean="0"/>
              <a:t>Představení plánu</a:t>
            </a:r>
            <a:endParaRPr lang="cs-CZ" dirty="0"/>
          </a:p>
        </p:txBody>
      </p:sp>
      <p:sp>
        <p:nvSpPr>
          <p:cNvPr id="7171" name="Rectangle 3"/>
          <p:cNvSpPr>
            <a:spLocks noGrp="1" noChangeArrowheads="1"/>
          </p:cNvSpPr>
          <p:nvPr>
            <p:ph type="body" idx="1"/>
          </p:nvPr>
        </p:nvSpPr>
        <p:spPr/>
        <p:txBody>
          <a:bodyPr/>
          <a:lstStyle/>
          <a:p>
            <a:pPr>
              <a:buFont typeface="Wingdings" pitchFamily="2" charset="2"/>
              <a:buChar char="q"/>
            </a:pPr>
            <a:r>
              <a:rPr lang="cs-CZ" sz="2400" dirty="0" smtClean="0"/>
              <a:t>Dokument </a:t>
            </a:r>
            <a:r>
              <a:rPr lang="cs-CZ" sz="2400" dirty="0"/>
              <a:t>je výsledkem </a:t>
            </a:r>
            <a:r>
              <a:rPr lang="cs-CZ" sz="2400" dirty="0" smtClean="0"/>
              <a:t>spolupráce odboru </a:t>
            </a:r>
            <a:r>
              <a:rPr lang="cs-CZ" sz="2400" dirty="0"/>
              <a:t>pro sociální začleňování Ministerstva pro místní rozvoj ČR (dále jen Agentura), zástupců města Kroměříž a lokálních aktérů, kteří pomáhají sociálně znevýhodněným skupinám obyvatel na území města Kroměříž. </a:t>
            </a:r>
            <a:endParaRPr lang="cs-CZ" sz="2400" dirty="0" smtClean="0"/>
          </a:p>
          <a:p>
            <a:pPr>
              <a:buFont typeface="Wingdings" pitchFamily="2" charset="2"/>
              <a:buChar char="q"/>
            </a:pPr>
            <a:r>
              <a:rPr lang="cs-CZ" sz="2400" dirty="0"/>
              <a:t>T</a:t>
            </a:r>
            <a:r>
              <a:rPr lang="cs-CZ" sz="2400" dirty="0" smtClean="0"/>
              <a:t>ato </a:t>
            </a:r>
            <a:r>
              <a:rPr lang="cs-CZ" sz="2400" dirty="0"/>
              <a:t>spolupráce funguje </a:t>
            </a:r>
            <a:r>
              <a:rPr lang="cs-CZ" sz="2400" dirty="0" smtClean="0"/>
              <a:t>od </a:t>
            </a:r>
            <a:r>
              <a:rPr lang="cs-CZ" sz="2400" dirty="0"/>
              <a:t>roku 2018. </a:t>
            </a:r>
            <a:endParaRPr lang="cs-CZ" sz="2400" dirty="0" smtClean="0"/>
          </a:p>
          <a:p>
            <a:pPr>
              <a:buFont typeface="Wingdings" pitchFamily="2" charset="2"/>
              <a:buChar char="q"/>
            </a:pPr>
            <a:r>
              <a:rPr lang="cs-CZ" sz="2400" dirty="0" smtClean="0"/>
              <a:t>Stávající </a:t>
            </a:r>
            <a:r>
              <a:rPr lang="cs-CZ" sz="2400" dirty="0"/>
              <a:t>Memorandum o spolupráci mezi Agenturou a městem Kroměříž bylo uzavřeno 4.1.2022.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dirty="0" smtClean="0"/>
              <a:t>Bezpečnost, prevence kriminality a sousedské vztahy</a:t>
            </a:r>
            <a:endParaRPr lang="cs-CZ" sz="2000" dirty="0"/>
          </a:p>
        </p:txBody>
      </p:sp>
      <p:sp>
        <p:nvSpPr>
          <p:cNvPr id="3" name="Zástupný symbol pro obsah 2"/>
          <p:cNvSpPr>
            <a:spLocks noGrp="1"/>
          </p:cNvSpPr>
          <p:nvPr>
            <p:ph idx="1"/>
          </p:nvPr>
        </p:nvSpPr>
        <p:spPr/>
        <p:txBody>
          <a:bodyPr/>
          <a:lstStyle/>
          <a:p>
            <a:pPr>
              <a:buFont typeface="Wingdings" pitchFamily="2" charset="2"/>
              <a:buChar char="q"/>
            </a:pPr>
            <a:r>
              <a:rPr lang="cs-CZ" sz="2000" dirty="0" smtClean="0"/>
              <a:t>Podle statistiky Policie České republiky bylo v roce 2021 v okrese Kroměříž spácháno 1165 trestných činů. </a:t>
            </a:r>
            <a:br>
              <a:rPr lang="cs-CZ" sz="2000" dirty="0" smtClean="0"/>
            </a:br>
            <a:r>
              <a:rPr lang="cs-CZ" sz="2000" dirty="0" smtClean="0"/>
              <a:t>V období posledních tří let je počet trestných činů vždy okolo 1 200. Celková objasněnost trestných činů byla 69%. Ze 741 stíhaných osob bylo 314 recidivistů, 25 cizinců, 122 žen, 20 pachatelů mladších patnácti let a 25 pachatelů ve věku patnáct až sedmnáct let. Evidováno bylo také 11 853 přestupků, z nichž většina byla na úseku bezpečnosti a plynulosti silničního provozu.</a:t>
            </a:r>
          </a:p>
          <a:p>
            <a:pPr>
              <a:buFont typeface="Wingdings" pitchFamily="2" charset="2"/>
              <a:buChar char="q"/>
            </a:pPr>
            <a:r>
              <a:rPr lang="cs-CZ" sz="2000" dirty="0" smtClean="0"/>
              <a:t>Co se týká samotného města Kroměříž, tak bylo v roce 2021 spácháno 369 trestných činů a 3090 přestupků. </a:t>
            </a:r>
          </a:p>
          <a:p>
            <a:pPr>
              <a:buFont typeface="Wingdings" pitchFamily="2" charset="2"/>
              <a:buChar char="q"/>
            </a:pPr>
            <a:r>
              <a:rPr lang="cs-CZ" sz="2000" dirty="0" smtClean="0"/>
              <a:t>Zdroj: </a:t>
            </a:r>
            <a:r>
              <a:rPr lang="cs-CZ" sz="2000" u="sng" dirty="0" smtClean="0">
                <a:hlinkClick r:id="rId2"/>
              </a:rPr>
              <a:t>https://www.policie.cz/clanek/statisticke-udaje-kriminality-na-kromerizsku-za-rok-2021.aspx</a:t>
            </a:r>
            <a:endParaRPr lang="cs-CZ" sz="2000" dirty="0" smtClean="0"/>
          </a:p>
          <a:p>
            <a:endParaRPr lang="cs-CZ"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dirty="0" smtClean="0"/>
              <a:t>Bezpečnost, prevence kriminality a sousedské vztahy</a:t>
            </a:r>
            <a:endParaRPr lang="cs-CZ" sz="2000" dirty="0"/>
          </a:p>
        </p:txBody>
      </p:sp>
      <p:sp>
        <p:nvSpPr>
          <p:cNvPr id="3" name="Zástupný symbol pro obsah 2"/>
          <p:cNvSpPr>
            <a:spLocks noGrp="1"/>
          </p:cNvSpPr>
          <p:nvPr>
            <p:ph idx="1"/>
          </p:nvPr>
        </p:nvSpPr>
        <p:spPr/>
        <p:txBody>
          <a:bodyPr/>
          <a:lstStyle/>
          <a:p>
            <a:endParaRPr lang="cs-CZ" dirty="0"/>
          </a:p>
        </p:txBody>
      </p:sp>
      <p:pic>
        <p:nvPicPr>
          <p:cNvPr id="1026" name="Picture 2"/>
          <p:cNvPicPr>
            <a:picLocks noChangeAspect="1" noChangeArrowheads="1"/>
          </p:cNvPicPr>
          <p:nvPr/>
        </p:nvPicPr>
        <p:blipFill>
          <a:blip r:embed="rId2" cstate="print"/>
          <a:srcRect/>
          <a:stretch>
            <a:fillRect/>
          </a:stretch>
        </p:blipFill>
        <p:spPr bwMode="auto">
          <a:xfrm>
            <a:off x="539552" y="1350894"/>
            <a:ext cx="8218138" cy="4643574"/>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dirty="0" smtClean="0"/>
              <a:t>Bezpečnost, prevence kriminality a sousedské vztahy</a:t>
            </a:r>
            <a:endParaRPr lang="cs-CZ" sz="2000" dirty="0"/>
          </a:p>
        </p:txBody>
      </p:sp>
      <p:sp>
        <p:nvSpPr>
          <p:cNvPr id="3" name="Zástupný symbol pro obsah 2"/>
          <p:cNvSpPr>
            <a:spLocks noGrp="1"/>
          </p:cNvSpPr>
          <p:nvPr>
            <p:ph idx="1"/>
          </p:nvPr>
        </p:nvSpPr>
        <p:spPr/>
        <p:txBody>
          <a:bodyPr/>
          <a:lstStyle/>
          <a:p>
            <a:pPr>
              <a:buFont typeface="Wingdings" pitchFamily="2" charset="2"/>
              <a:buChar char="q"/>
            </a:pPr>
            <a:r>
              <a:rPr lang="cs-CZ" sz="1600" dirty="0" smtClean="0"/>
              <a:t>V Kroměříži jsou místa, kde se lidé necítí dobře. Je to Erbenovo nábřeží, dům s nájemními byty zvaný Děvín a téměř celé sídliště Nový </a:t>
            </a:r>
            <a:r>
              <a:rPr lang="cs-CZ" sz="1600" dirty="0" err="1" smtClean="0"/>
              <a:t>Zachar</a:t>
            </a:r>
            <a:r>
              <a:rPr lang="cs-CZ" sz="1600" dirty="0" smtClean="0"/>
              <a:t>. Běžně se stává, že skupinky nezletilých napadají občany, případně se napadají vzájemně mezi sebou. Zdroj: Plán prevence kriminality města Kroměříže pro období 2017 – 2021</a:t>
            </a:r>
          </a:p>
          <a:p>
            <a:pPr>
              <a:buFont typeface="Wingdings" pitchFamily="2" charset="2"/>
              <a:buChar char="q"/>
            </a:pPr>
            <a:r>
              <a:rPr lang="cs-CZ" sz="1600" dirty="0" smtClean="0"/>
              <a:t>Co se týká drogové scény, tak PČR na území města Kroměříž řešila v roce 2021 tři desítky případů, které souvisely s drogovou trestnou činností. Nejčastěji vyráběnou, přechovávanou a prodávanou drogou byl pervitin a marihuana. Zdroj: </a:t>
            </a:r>
            <a:r>
              <a:rPr lang="cs-CZ" sz="1600" u="sng" dirty="0" smtClean="0">
                <a:hlinkClick r:id="rId2"/>
              </a:rPr>
              <a:t>https://www.policie.cz/clanek/statisticke-udaje-kriminality-na-kromerizsku-za-rok-2021.aspx</a:t>
            </a:r>
            <a:endParaRPr lang="cs-CZ" sz="1600" u="sng" dirty="0" smtClean="0"/>
          </a:p>
          <a:p>
            <a:pPr>
              <a:buFont typeface="Wingdings" pitchFamily="2" charset="2"/>
              <a:buChar char="q"/>
            </a:pPr>
            <a:r>
              <a:rPr lang="cs-CZ" sz="1600" dirty="0" smtClean="0"/>
              <a:t>Na setkání aktérů k problematice bezpečnosti bylo zmíněno, že na území města Kroměříž chybí dlouhodobě probační program. Je zde dost odsouzených, kteří by do tohoto programu mohli být zařazeni. Přes léto je pro výkon VPP dostatek organizací, ale přes zimu je velký problém zajistit pro odsouzené nějakou činnost. </a:t>
            </a:r>
          </a:p>
          <a:p>
            <a:pPr>
              <a:buFont typeface="Wingdings" pitchFamily="2" charset="2"/>
              <a:buChar char="q"/>
            </a:pPr>
            <a:endParaRPr lang="cs-CZ" sz="2000" dirty="0" smtClean="0"/>
          </a:p>
          <a:p>
            <a:pPr>
              <a:buFont typeface="Wingdings" pitchFamily="2" charset="2"/>
              <a:buChar char="q"/>
            </a:pPr>
            <a:endParaRPr lang="cs-CZ" sz="2000" dirty="0" smtClean="0"/>
          </a:p>
          <a:p>
            <a:pPr>
              <a:buFont typeface="Wingdings" pitchFamily="2" charset="2"/>
              <a:buChar char="q"/>
            </a:pPr>
            <a:endParaRPr lang="cs-CZ"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dirty="0" smtClean="0"/>
              <a:t>Bezpečnost, prevence kriminality a sousedské vztahy</a:t>
            </a:r>
            <a:endParaRPr lang="cs-CZ" sz="2000" dirty="0"/>
          </a:p>
        </p:txBody>
      </p:sp>
      <p:sp>
        <p:nvSpPr>
          <p:cNvPr id="3" name="Zástupný symbol pro obsah 2"/>
          <p:cNvSpPr>
            <a:spLocks noGrp="1"/>
          </p:cNvSpPr>
          <p:nvPr>
            <p:ph idx="1"/>
          </p:nvPr>
        </p:nvSpPr>
        <p:spPr/>
        <p:txBody>
          <a:bodyPr/>
          <a:lstStyle/>
          <a:p>
            <a:pPr>
              <a:buFont typeface="Wingdings" pitchFamily="2" charset="2"/>
              <a:buChar char="q"/>
            </a:pPr>
            <a:r>
              <a:rPr lang="cs-CZ" sz="2400" dirty="0" smtClean="0"/>
              <a:t>V Kroměříži působí asistenti prevence kriminality. Ti se zaměřují na zvýšení bezpečnosti a veřejného pořádku ve městě, na podporu sociálně vyloučených obyvatel, na omezení páchání trestné činnosti a přestupkové činnosti v lokalitách, pozitivně působí na mládež. Tato činnost se osvědčila a bylo by dobré v ní pokračovat. Chybí funkce domovníků v domech, kde jsou sociálně vyloučení. Toto se v minulosti osvědčilo. Všechny spory nyní řeší Městská policie.</a:t>
            </a:r>
          </a:p>
          <a:p>
            <a:endParaRPr lang="cs-CZ"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dirty="0" smtClean="0"/>
              <a:t>Bezpečnost, prevence kriminality a sousedské vztahy</a:t>
            </a:r>
            <a:endParaRPr lang="cs-CZ" sz="2000" dirty="0"/>
          </a:p>
        </p:txBody>
      </p:sp>
      <p:sp>
        <p:nvSpPr>
          <p:cNvPr id="3" name="Zástupný symbol pro obsah 2"/>
          <p:cNvSpPr>
            <a:spLocks noGrp="1"/>
          </p:cNvSpPr>
          <p:nvPr>
            <p:ph idx="1"/>
          </p:nvPr>
        </p:nvSpPr>
        <p:spPr/>
        <p:txBody>
          <a:bodyPr/>
          <a:lstStyle/>
          <a:p>
            <a:pPr>
              <a:buFont typeface="Wingdings" pitchFamily="2" charset="2"/>
              <a:buChar char="q"/>
            </a:pPr>
            <a:r>
              <a:rPr lang="cs-CZ" sz="2400" dirty="0" smtClean="0"/>
              <a:t>Aktéři v oblasti bezpečnosti vnímají jako potřebné prohlubovat mezioborovou spolupráci, která povede ke zvýšení bezpečnosti na území města. Na setkání aktérů bylo vyhodnoceno, že je potřeba se setkávat minimálně 1x za rok.</a:t>
            </a:r>
          </a:p>
          <a:p>
            <a:pPr>
              <a:buFont typeface="Wingdings" pitchFamily="2" charset="2"/>
              <a:buChar char="q"/>
            </a:pPr>
            <a:r>
              <a:rPr lang="cs-CZ" sz="2400" dirty="0" smtClean="0"/>
              <a:t>Z pohledu bezpečnosti je potřeba ještě zmínit, že je v Kroměříži Protialkoholní záchytná stanice, která je jediná pro Zlínský kraj. To samé je případ Psychiatrické nemocnice Kroměříž, kdy se stává, že hospitalizovaní po léčbě zůstanou na území města.</a:t>
            </a:r>
          </a:p>
          <a:p>
            <a:pPr>
              <a:buFont typeface="Wingdings" pitchFamily="2" charset="2"/>
              <a:buChar char="q"/>
            </a:pPr>
            <a:endParaRPr lang="cs-CZ" dirty="0" smtClean="0"/>
          </a:p>
          <a:p>
            <a:endParaRPr lang="cs-CZ"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dirty="0" smtClean="0"/>
              <a:t>Opatření bezpečnost, prevence kriminality a sousedské vztahy</a:t>
            </a:r>
            <a:endParaRPr lang="cs-CZ" sz="2000" dirty="0"/>
          </a:p>
        </p:txBody>
      </p:sp>
      <p:pic>
        <p:nvPicPr>
          <p:cNvPr id="2051" name="Picture 3"/>
          <p:cNvPicPr>
            <a:picLocks noGrp="1" noChangeAspect="1" noChangeArrowheads="1"/>
          </p:cNvPicPr>
          <p:nvPr>
            <p:ph idx="1"/>
          </p:nvPr>
        </p:nvPicPr>
        <p:blipFill>
          <a:blip r:embed="rId2" cstate="print"/>
          <a:srcRect/>
          <a:stretch>
            <a:fillRect/>
          </a:stretch>
        </p:blipFill>
        <p:spPr bwMode="auto">
          <a:xfrm>
            <a:off x="914400" y="2175133"/>
            <a:ext cx="7761288" cy="2995097"/>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Zaměstnanost</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1800" dirty="0" smtClean="0"/>
              <a:t>V evidenci uchazečů o zaměstnání ÚP bylo k 31.12.2021 579 osob, což je 3,28 % obyvatel města Kroměříže ve věku 15 – 64 let. Meziročně se jedná o pokles o 87 osob. </a:t>
            </a:r>
          </a:p>
          <a:p>
            <a:pPr>
              <a:buFont typeface="Wingdings" pitchFamily="2" charset="2"/>
              <a:buChar char="q"/>
            </a:pPr>
            <a:r>
              <a:rPr lang="cs-CZ" sz="1800" dirty="0" smtClean="0"/>
              <a:t>Podíl evidovaných osob nad 12 měsíců byl k tomuto datu 34,4 % ze všech evidovaných uchazečů o zaměstnání. Zde dochází meziročně k nárůstu, oproti roku 2019 je to téměř dvojnásobek. Podíl mužů a žen v evidenci nezaměstnaných je srovnatelný. 32,3 % uchazečů o zaměstnání k 31.12.2021 je bez vzdělání nebo s neúplným vzděláním.</a:t>
            </a:r>
          </a:p>
          <a:p>
            <a:pPr>
              <a:buFont typeface="Wingdings" pitchFamily="2" charset="2"/>
              <a:buChar char="q"/>
            </a:pPr>
            <a:r>
              <a:rPr lang="cs-CZ" sz="1800" dirty="0" smtClean="0"/>
              <a:t>Volných pracovních míst bylo k 31.12.2021 v evidenci ÚP 583. Na jedno volné pracovní místo tak vycházel jeden uchazeč o zaměstnání. </a:t>
            </a:r>
          </a:p>
          <a:p>
            <a:pPr>
              <a:buFont typeface="Wingdings" pitchFamily="2" charset="2"/>
              <a:buChar char="q"/>
            </a:pPr>
            <a:r>
              <a:rPr lang="cs-CZ" sz="1800" dirty="0" smtClean="0"/>
              <a:t>Na území města Kroměříž je funkční zaměstnávání osob se zdravotním postiženým. V době tvorby PSZ bylo zdravotně postiženými obsazeno 78 pracovních míst.</a:t>
            </a:r>
          </a:p>
          <a:p>
            <a:pPr>
              <a:buFont typeface="Wingdings" pitchFamily="2" charset="2"/>
              <a:buChar char="q"/>
            </a:pPr>
            <a:endParaRPr lang="cs-CZ" sz="2000" dirty="0" smtClean="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Zaměstnanost</a:t>
            </a:r>
            <a:endParaRPr lang="cs-CZ"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043608" y="1700808"/>
            <a:ext cx="7430538" cy="3962953"/>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Zaměstnanost</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400" dirty="0" smtClean="0"/>
              <a:t>Pracovníci ÚP Kroměříž pozorují, že lidé, kteří jsou dlouhodobě v evidenci ÚP, nejsou schopni pracovat v běžném zaměstnání, nezvládnou pracovní tempo. Potřebují podporu při zvládání obtížných situací v zaměstnání jako je nástup do zaměstnání včetně lékařské prohlídky a její úhrady, splácení dluhů, adaptaci v novém prostředí. V některých případech pomáhají pracovníci ÚP, OSVZ Kroměříž. </a:t>
            </a:r>
          </a:p>
          <a:p>
            <a:pPr>
              <a:buFont typeface="Wingdings" pitchFamily="2" charset="2"/>
              <a:buChar char="q"/>
            </a:pPr>
            <a:r>
              <a:rPr lang="cs-CZ" sz="2400" dirty="0" smtClean="0"/>
              <a:t>Ze zkušeností pracovníků Úřadu práce v Kroměříži mají dlouhodobě ztížený přístup na trh práce sólo rodiče, lidé s duševním onemocněním, lidé se zdravotními omezeními, lidé 50+.</a:t>
            </a:r>
          </a:p>
          <a:p>
            <a:pPr>
              <a:buFont typeface="Wingdings" pitchFamily="2" charset="2"/>
              <a:buChar char="q"/>
            </a:pPr>
            <a:endParaRPr lang="cs-CZ" sz="1800" dirty="0" smtClean="0"/>
          </a:p>
          <a:p>
            <a:endParaRPr lang="cs-CZ" sz="1800"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Zaměstnanost</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000" dirty="0" smtClean="0"/>
              <a:t>Ve městě Kroměříž chybí služba nebo aktivity pro oblast zaměstnanosti. Členům pracovní skupiny pro zaměstnanost nebylo známo, že by byl na území města Kroměříž sociální podnik. Chybí také podpora CS ve formě poradenství, tréninkových pracovišť, podpora v zaměstnávání – </a:t>
            </a:r>
            <a:r>
              <a:rPr lang="cs-CZ" sz="2000" dirty="0" err="1" smtClean="0"/>
              <a:t>mentoring</a:t>
            </a:r>
            <a:r>
              <a:rPr lang="cs-CZ" sz="2000" dirty="0" smtClean="0"/>
              <a:t>. Pro řešení výše uvedených problémů je nezbytné zavedení pracovního poradenství pro nezaměstnané, které pomůže CS získat zaměstnání na otevřeném trhu práce.</a:t>
            </a:r>
          </a:p>
          <a:p>
            <a:pPr>
              <a:buFont typeface="Wingdings" pitchFamily="2" charset="2"/>
              <a:buChar char="q"/>
            </a:pPr>
            <a:r>
              <a:rPr lang="cs-CZ" sz="2000" dirty="0" smtClean="0"/>
              <a:t>Novým tématem při zpracování plánu je zaměstnávání lidí z cizích zemí ohrožených sociálním vyloučením. Především lidí, kteří utekli před válkou na Ukrajině.</a:t>
            </a:r>
          </a:p>
          <a:p>
            <a:endParaRPr lang="cs-CZ" sz="2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Představení plánu</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800" dirty="0"/>
              <a:t>Plán sociálního začleňování města </a:t>
            </a:r>
            <a:r>
              <a:rPr lang="cs-CZ" sz="2800" dirty="0" smtClean="0"/>
              <a:t>Kroměříže </a:t>
            </a:r>
            <a:r>
              <a:rPr lang="cs-CZ" sz="2800" dirty="0"/>
              <a:t>pro období 2022-2025 (dále jen PSZ) se zaměřuje na </a:t>
            </a:r>
            <a:r>
              <a:rPr lang="cs-CZ" sz="2800" dirty="0" smtClean="0"/>
              <a:t>oblasti:</a:t>
            </a:r>
          </a:p>
          <a:p>
            <a:pPr>
              <a:buFont typeface="Wingdings" pitchFamily="2" charset="2"/>
              <a:buChar char="§"/>
            </a:pPr>
            <a:r>
              <a:rPr lang="cs-CZ" sz="2800" dirty="0" smtClean="0"/>
              <a:t>bydlení</a:t>
            </a:r>
            <a:r>
              <a:rPr lang="cs-CZ" sz="2800" dirty="0"/>
              <a:t>, </a:t>
            </a:r>
            <a:endParaRPr lang="cs-CZ" sz="2800" dirty="0" smtClean="0"/>
          </a:p>
          <a:p>
            <a:pPr>
              <a:buFont typeface="Wingdings" pitchFamily="2" charset="2"/>
              <a:buChar char="§"/>
            </a:pPr>
            <a:r>
              <a:rPr lang="cs-CZ" sz="2800" dirty="0" smtClean="0"/>
              <a:t>dluhy</a:t>
            </a:r>
            <a:r>
              <a:rPr lang="cs-CZ" sz="2800" dirty="0"/>
              <a:t>, </a:t>
            </a:r>
            <a:endParaRPr lang="cs-CZ" sz="2800" dirty="0" smtClean="0"/>
          </a:p>
          <a:p>
            <a:pPr>
              <a:buFont typeface="Wingdings" pitchFamily="2" charset="2"/>
              <a:buChar char="§"/>
            </a:pPr>
            <a:r>
              <a:rPr lang="cs-CZ" sz="2800" dirty="0" smtClean="0"/>
              <a:t>zaměstnanost</a:t>
            </a:r>
            <a:r>
              <a:rPr lang="cs-CZ" sz="2800" dirty="0"/>
              <a:t>, </a:t>
            </a:r>
            <a:endParaRPr lang="cs-CZ" sz="2800" dirty="0" smtClean="0"/>
          </a:p>
          <a:p>
            <a:pPr>
              <a:buFont typeface="Wingdings" pitchFamily="2" charset="2"/>
              <a:buChar char="§"/>
            </a:pPr>
            <a:r>
              <a:rPr lang="cs-CZ" sz="2800" dirty="0" smtClean="0"/>
              <a:t>prevence </a:t>
            </a:r>
            <a:r>
              <a:rPr lang="cs-CZ" sz="2800" dirty="0"/>
              <a:t>a bezpečnost, </a:t>
            </a:r>
            <a:endParaRPr lang="cs-CZ" sz="2800" dirty="0" smtClean="0"/>
          </a:p>
          <a:p>
            <a:pPr>
              <a:buFont typeface="Wingdings" pitchFamily="2" charset="2"/>
              <a:buChar char="§"/>
            </a:pPr>
            <a:r>
              <a:rPr lang="cs-CZ" sz="2800" dirty="0" smtClean="0"/>
              <a:t>rodina</a:t>
            </a:r>
            <a:r>
              <a:rPr lang="cs-CZ" sz="2800" dirty="0"/>
              <a:t>, </a:t>
            </a:r>
            <a:endParaRPr lang="cs-CZ" sz="2800" dirty="0" smtClean="0"/>
          </a:p>
          <a:p>
            <a:pPr>
              <a:buFont typeface="Wingdings" pitchFamily="2" charset="2"/>
              <a:buChar char="§"/>
            </a:pPr>
            <a:r>
              <a:rPr lang="cs-CZ" sz="2800" dirty="0" smtClean="0"/>
              <a:t>sociální </a:t>
            </a:r>
            <a:r>
              <a:rPr lang="cs-CZ" sz="2800" dirty="0"/>
              <a:t>služby.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Opatření zaměstnanost</a:t>
            </a:r>
            <a:endParaRPr lang="cs-CZ" dirty="0"/>
          </a:p>
        </p:txBody>
      </p:sp>
      <p:pic>
        <p:nvPicPr>
          <p:cNvPr id="4098" name="Picture 2"/>
          <p:cNvPicPr>
            <a:picLocks noGrp="1" noChangeAspect="1" noChangeArrowheads="1"/>
          </p:cNvPicPr>
          <p:nvPr>
            <p:ph idx="1"/>
          </p:nvPr>
        </p:nvPicPr>
        <p:blipFill>
          <a:blip r:embed="rId2" cstate="print"/>
          <a:srcRect/>
          <a:stretch>
            <a:fillRect/>
          </a:stretch>
        </p:blipFill>
        <p:spPr bwMode="auto">
          <a:xfrm>
            <a:off x="1194091" y="2739101"/>
            <a:ext cx="7201906" cy="1867161"/>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Dluhová problematika</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400" dirty="0" smtClean="0"/>
              <a:t>K 31.12.2021 byl podle zdrojů od Exekutorské komory ČR počet osob v exekuci </a:t>
            </a:r>
            <a:br>
              <a:rPr lang="cs-CZ" sz="2400" dirty="0" smtClean="0"/>
            </a:br>
            <a:r>
              <a:rPr lang="cs-CZ" sz="2400" dirty="0" smtClean="0"/>
              <a:t>na území města Kroměříž 1 623 a celkový počet exekucí 9 852. Celkový dluh byl ve výši 755 885 775,- Kč. Procentuální podíl osob v exekuci přepočítaný na obyvatelstvo 15 + byl 5,63. V okresu Kroměříž se pak jednalo o 5 242 osob a 30 591 exekucí. Celkový dluh v okrese Kroměříž byl ve výši 2 327 112 085,- Kč. Procentuální podíl lidí v exekuci byl pro okres Kroměříž 4,97. V prosinci roku 2021 bylo 289 obyvatel města Kroměříž v insolvenci. </a:t>
            </a:r>
          </a:p>
          <a:p>
            <a:pPr>
              <a:buFont typeface="Wingdings" pitchFamily="2" charset="2"/>
              <a:buChar char="q"/>
            </a:pPr>
            <a:r>
              <a:rPr lang="cs-CZ" sz="2400" dirty="0" smtClean="0"/>
              <a:t>Zdroj: </a:t>
            </a:r>
            <a:r>
              <a:rPr lang="cs-CZ" sz="2400" u="sng" dirty="0" smtClean="0">
                <a:hlinkClick r:id="rId2"/>
              </a:rPr>
              <a:t>https://statistiky.ekcr.info/</a:t>
            </a:r>
            <a:r>
              <a:rPr lang="cs-CZ" sz="2400" dirty="0" smtClean="0"/>
              <a:t> </a:t>
            </a:r>
          </a:p>
          <a:p>
            <a:endParaRPr lang="cs-CZ" sz="2400"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Dluhová problematika</a:t>
            </a:r>
            <a:endParaRPr lang="cs-CZ" dirty="0"/>
          </a:p>
        </p:txBody>
      </p:sp>
      <p:pic>
        <p:nvPicPr>
          <p:cNvPr id="1026" name="Picture 2"/>
          <p:cNvPicPr>
            <a:picLocks noGrp="1" noChangeAspect="1" noChangeArrowheads="1"/>
          </p:cNvPicPr>
          <p:nvPr>
            <p:ph idx="1"/>
          </p:nvPr>
        </p:nvPicPr>
        <p:blipFill>
          <a:blip r:embed="rId2" cstate="print"/>
          <a:srcRect/>
          <a:stretch>
            <a:fillRect/>
          </a:stretch>
        </p:blipFill>
        <p:spPr bwMode="auto">
          <a:xfrm>
            <a:off x="1051196" y="2262784"/>
            <a:ext cx="7487696" cy="2819794"/>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Dluhová problematika</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400" dirty="0" smtClean="0"/>
              <a:t>Klíčovým aktérem na území města Kroměříž pro dluhovou problematiku je Sociální poradna Charity Kroměříž, která poskytuje v této oblasti odborné poradenství.</a:t>
            </a:r>
          </a:p>
          <a:p>
            <a:pPr>
              <a:buFont typeface="Wingdings" pitchFamily="2" charset="2"/>
              <a:buChar char="q"/>
            </a:pPr>
            <a:r>
              <a:rPr lang="cs-CZ" sz="2400" dirty="0" smtClean="0"/>
              <a:t>Tato služba má nedostatečné kapacity pro pokrytí poptávky v oblasti dluhové poradenství na území města Kroměříže a pro podávání návrhů na povolení oddlužení. </a:t>
            </a:r>
          </a:p>
          <a:p>
            <a:pPr>
              <a:buFont typeface="Wingdings" pitchFamily="2" charset="2"/>
              <a:buChar char="q"/>
            </a:pPr>
            <a:r>
              <a:rPr lang="cs-CZ" sz="2400" dirty="0" smtClean="0"/>
              <a:t>V případě navýšení kapacit si organizace zažádá o akreditaci u Ministerstva spravedlnosti. Klienti z města Kroměříže tak budou mít dostupný další z významných nástrojů pro oddlužení, což povede ke snižování míry zadluženosti u CS.</a:t>
            </a:r>
            <a:endParaRPr lang="cs-CZ" sz="2400"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Opatření dluhová problematika</a:t>
            </a:r>
            <a:endParaRPr lang="cs-CZ" dirty="0"/>
          </a:p>
        </p:txBody>
      </p:sp>
      <p:pic>
        <p:nvPicPr>
          <p:cNvPr id="2050" name="Picture 2"/>
          <p:cNvPicPr>
            <a:picLocks noGrp="1" noChangeAspect="1" noChangeArrowheads="1"/>
          </p:cNvPicPr>
          <p:nvPr>
            <p:ph idx="1"/>
          </p:nvPr>
        </p:nvPicPr>
        <p:blipFill>
          <a:blip r:embed="rId2" cstate="print"/>
          <a:srcRect/>
          <a:stretch>
            <a:fillRect/>
          </a:stretch>
        </p:blipFill>
        <p:spPr bwMode="auto">
          <a:xfrm>
            <a:off x="940592" y="2996312"/>
            <a:ext cx="7264878" cy="14408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Rodina</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1800" dirty="0" smtClean="0"/>
              <a:t>Do této cílové skupiny spadají rodiny s dětmi, které potřebují pomoc. Jedná se o rodiny s dítětem se zdravotním postižením, sólo rodiče, děti z dětských domovů, z výchovných ústavů, zletilé nezaopatřené. Při sociální práci se pracovníci setkávají s rodinami, které mají pět a více dětí. Část sociálně vyloučených rodin jsou Romové.</a:t>
            </a:r>
          </a:p>
          <a:p>
            <a:pPr>
              <a:buFont typeface="Wingdings" pitchFamily="2" charset="2"/>
              <a:buChar char="q"/>
            </a:pPr>
            <a:r>
              <a:rPr lang="cs-CZ" sz="1800" dirty="0" smtClean="0"/>
              <a:t>Sociální práci na úrovní obce pro tuto cílovou skupinu je zapotřebí personálně posílit. Stávající sociální pracovníci OSVZ Kroměříž nemají časový prostor pro komplexní práci s rodinami, řeší se jen akutní problémy. Běžným problémem, se kterým přicházejí lidé v nepříznivé sociální situaci, jsou problémy s dluhy a bydlením. U těchto problematik je zapotřebí hledat nová řešení, která budou více efektivní, než ta stávající. Je zapotřebí prohloubit spolupráci stávající aktérů a zapojit další. </a:t>
            </a:r>
          </a:p>
          <a:p>
            <a:pPr>
              <a:buFont typeface="Wingdings" pitchFamily="2" charset="2"/>
              <a:buChar char="q"/>
            </a:pPr>
            <a:endParaRPr lang="cs-CZ" sz="2400" dirty="0" smtClean="0"/>
          </a:p>
          <a:p>
            <a:endParaRPr lang="cs-CZ"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Rodina</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000" dirty="0" smtClean="0"/>
              <a:t>S rodinami s dětmi na území města Kroměříž pracuje několik organizací. Společnost Podané roce o.p.s. realizuje sociální službu </a:t>
            </a:r>
            <a:r>
              <a:rPr lang="cs-CZ" sz="2000" dirty="0" err="1" smtClean="0"/>
              <a:t>Nízkoprahové</a:t>
            </a:r>
            <a:r>
              <a:rPr lang="cs-CZ" sz="2000" dirty="0" smtClean="0"/>
              <a:t> zařízení pro děti a mládež v ambulantní a terénní formě.</a:t>
            </a:r>
          </a:p>
          <a:p>
            <a:pPr>
              <a:buFont typeface="Wingdings" pitchFamily="2" charset="2"/>
              <a:buChar char="q"/>
            </a:pPr>
            <a:r>
              <a:rPr lang="cs-CZ" sz="2000" dirty="0" smtClean="0"/>
              <a:t>Většina dětí pochází ze sociálně vyloučených lokalit. Služba je poskytována v malých prostorech. Okamžitá kapacita je 7 klientů a běžně se stává, že odmítá další klienty. Potřeba je také posílit kapacity pracovníků, kteří nestíhají pokrýt poptávku po terénní formě služby, kdy nestíhají mapovat nové lokality a oslovovat tak další sociálně vyloučenou mládež. Posílením personální kapacity služby dojde ke zkvalitnění práce s CS, nebude tak často docházet </a:t>
            </a:r>
            <a:br>
              <a:rPr lang="cs-CZ" sz="2000" dirty="0" smtClean="0"/>
            </a:br>
            <a:r>
              <a:rPr lang="cs-CZ" sz="2000" dirty="0" smtClean="0"/>
              <a:t>k odmítnutí zájemců o tuto sociální službu.</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Rodina</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400" dirty="0" smtClean="0"/>
              <a:t>Pracovní skupina se dále shodla na tom, že chybí klub pro děti v předškolním věku ze sociálně vyloučených lokalit. Dále chybí startovací byty, krizová pomoc, byty pro rodiny, matky samoživitelky. Aktuální komerční bydlení je pro sociálně vyloučené rodiny nedostupné.</a:t>
            </a:r>
          </a:p>
          <a:p>
            <a:pPr>
              <a:buFont typeface="Wingdings" pitchFamily="2" charset="2"/>
              <a:buChar char="q"/>
            </a:pPr>
            <a:r>
              <a:rPr lang="cs-CZ" sz="2400" dirty="0" smtClean="0"/>
              <a:t>V době tvorby dokumentu se řešila problematika rodin prchajících před válkou na Ukrajině. Bylo pro ně potřeba ihned zajistit bydlení, čímž docházelo k tomu, že se zmenšily možnosti bydlení pro ostatní obyvatele města Kroměříž.</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Opatření rodina</a:t>
            </a:r>
            <a:endParaRPr lang="cs-CZ"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394144" y="2510469"/>
            <a:ext cx="6801800" cy="2324425"/>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smtClean="0"/>
              <a:t>Další oblasti zpracované v dokumentu</a:t>
            </a:r>
            <a:endParaRPr lang="cs-CZ" sz="2400" dirty="0"/>
          </a:p>
        </p:txBody>
      </p:sp>
      <p:sp>
        <p:nvSpPr>
          <p:cNvPr id="3" name="Zástupný symbol pro obsah 2"/>
          <p:cNvSpPr>
            <a:spLocks noGrp="1"/>
          </p:cNvSpPr>
          <p:nvPr>
            <p:ph idx="1"/>
          </p:nvPr>
        </p:nvSpPr>
        <p:spPr/>
        <p:txBody>
          <a:bodyPr/>
          <a:lstStyle/>
          <a:p>
            <a:pPr>
              <a:buFont typeface="Wingdings" pitchFamily="2" charset="2"/>
              <a:buChar char="q"/>
            </a:pPr>
            <a:r>
              <a:rPr lang="cs-CZ" sz="2400" dirty="0" smtClean="0"/>
              <a:t>Sociální práce s romskou komunitou na území města Kroměříž</a:t>
            </a:r>
          </a:p>
          <a:p>
            <a:pPr>
              <a:buFont typeface="Wingdings" pitchFamily="2" charset="2"/>
              <a:buChar char="q"/>
            </a:pPr>
            <a:r>
              <a:rPr lang="cs-CZ" sz="2400" dirty="0" smtClean="0"/>
              <a:t>Místní síť sociálních služeb a její financování</a:t>
            </a:r>
          </a:p>
          <a:p>
            <a:pPr>
              <a:buFont typeface="Wingdings" pitchFamily="2" charset="2"/>
              <a:buChar char="q"/>
            </a:pPr>
            <a:r>
              <a:rPr lang="cs-CZ" sz="2400" dirty="0" smtClean="0"/>
              <a:t>Vyhodnocení předchozího plánovacího cyklu</a:t>
            </a:r>
          </a:p>
          <a:p>
            <a:pPr>
              <a:buFont typeface="Wingdings" pitchFamily="2" charset="2"/>
              <a:buChar char="q"/>
            </a:pPr>
            <a:r>
              <a:rPr lang="cs-CZ" sz="2400" dirty="0" smtClean="0"/>
              <a:t>Syntetická analýza</a:t>
            </a:r>
          </a:p>
          <a:p>
            <a:pPr>
              <a:buFont typeface="Wingdings" pitchFamily="2" charset="2"/>
              <a:buChar char="q"/>
            </a:pPr>
            <a:r>
              <a:rPr lang="cs-CZ" sz="2400" dirty="0" smtClean="0"/>
              <a:t>Implementační část</a:t>
            </a:r>
          </a:p>
          <a:p>
            <a:pPr>
              <a:buFont typeface="Wingdings" pitchFamily="2" charset="2"/>
              <a:buChar char="q"/>
            </a:pPr>
            <a:r>
              <a:rPr lang="cs-CZ" sz="2400" dirty="0" smtClean="0"/>
              <a:t>Analýza rizik a nastavení řešení rizik</a:t>
            </a:r>
          </a:p>
          <a:p>
            <a:pPr>
              <a:buFont typeface="Wingdings" pitchFamily="2" charset="2"/>
              <a:buChar char="q"/>
            </a:pPr>
            <a:r>
              <a:rPr lang="cs-CZ" sz="2400" dirty="0" smtClean="0"/>
              <a:t>Sledování, vyhodnocování a revize plánu sociálního začleňování</a:t>
            </a:r>
            <a:endParaRPr lang="cs-CZ"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Představení plánu</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400" dirty="0"/>
              <a:t>PSZ slouží jako podklad pro efektivní čerpání finančních prostředků </a:t>
            </a:r>
            <a:r>
              <a:rPr lang="cs-CZ" sz="2400" dirty="0" smtClean="0"/>
              <a:t>prostřednictvím:</a:t>
            </a:r>
          </a:p>
          <a:p>
            <a:pPr>
              <a:buFont typeface="Wingdings" pitchFamily="2" charset="2"/>
              <a:buChar char="§"/>
            </a:pPr>
            <a:r>
              <a:rPr lang="cs-CZ" sz="2400" dirty="0" smtClean="0"/>
              <a:t>Koordinovaného </a:t>
            </a:r>
            <a:r>
              <a:rPr lang="cs-CZ" sz="2400" dirty="0"/>
              <a:t>přístupu k sociálnímu vyloučení 2021+ Operační program Zaměstnanost plus (dále jen OPZ</a:t>
            </a:r>
            <a:r>
              <a:rPr lang="cs-CZ" sz="2400" dirty="0" smtClean="0"/>
              <a:t>+),</a:t>
            </a:r>
          </a:p>
          <a:p>
            <a:pPr>
              <a:buFont typeface="Wingdings" pitchFamily="2" charset="2"/>
              <a:buChar char="§"/>
            </a:pPr>
            <a:r>
              <a:rPr lang="cs-CZ" sz="2400" dirty="0" smtClean="0"/>
              <a:t>Integrovaného regionálního operačního programu </a:t>
            </a:r>
            <a:r>
              <a:rPr lang="cs-CZ" sz="2400" dirty="0"/>
              <a:t>(dále jen IROP</a:t>
            </a:r>
            <a:r>
              <a:rPr lang="cs-CZ" sz="2400" dirty="0" smtClean="0"/>
              <a:t>+),</a:t>
            </a:r>
          </a:p>
          <a:p>
            <a:pPr>
              <a:buFont typeface="Wingdings" pitchFamily="2" charset="2"/>
              <a:buChar char="q"/>
            </a:pPr>
            <a:r>
              <a:rPr lang="cs-CZ" sz="2400" dirty="0"/>
              <a:t>Některé opatření lze realizovat i z jiných dotačních titulů, případně nepotřebují žádné finanční prostředky pro realizaci.</a:t>
            </a:r>
          </a:p>
          <a:p>
            <a:pPr>
              <a:buFont typeface="Wingdings" pitchFamily="2" charset="2"/>
              <a:buChar char="q"/>
            </a:pPr>
            <a:endParaRPr lang="cs-CZ"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Financování PSZ</a:t>
            </a:r>
            <a:endParaRPr lang="cs-CZ" dirty="0"/>
          </a:p>
        </p:txBody>
      </p:sp>
      <p:sp>
        <p:nvSpPr>
          <p:cNvPr id="4" name="Zástupný symbol pro obsah 3"/>
          <p:cNvSpPr>
            <a:spLocks noGrp="1"/>
          </p:cNvSpPr>
          <p:nvPr>
            <p:ph idx="1"/>
          </p:nvPr>
        </p:nvSpPr>
        <p:spPr/>
        <p:txBody>
          <a:bodyPr/>
          <a:lstStyle/>
          <a:p>
            <a:endParaRPr lang="cs-CZ" dirty="0"/>
          </a:p>
        </p:txBody>
      </p:sp>
      <p:pic>
        <p:nvPicPr>
          <p:cNvPr id="3" name="Obrázek 2"/>
          <p:cNvPicPr>
            <a:picLocks noChangeAspect="1"/>
          </p:cNvPicPr>
          <p:nvPr/>
        </p:nvPicPr>
        <p:blipFill>
          <a:blip r:embed="rId2"/>
          <a:stretch>
            <a:fillRect/>
          </a:stretch>
        </p:blipFill>
        <p:spPr>
          <a:xfrm>
            <a:off x="539552" y="1047294"/>
            <a:ext cx="8208912" cy="5810706"/>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000" dirty="0" smtClean="0"/>
              <a:t>Čerpání z prostředků alokovaných na KSPV 2021+</a:t>
            </a:r>
            <a:endParaRPr lang="cs-CZ" sz="2000" dirty="0"/>
          </a:p>
        </p:txBody>
      </p:sp>
      <p:pic>
        <p:nvPicPr>
          <p:cNvPr id="1027" name="Picture 3"/>
          <p:cNvPicPr>
            <a:picLocks noGrp="1" noChangeAspect="1" noChangeArrowheads="1"/>
          </p:cNvPicPr>
          <p:nvPr>
            <p:ph idx="1"/>
          </p:nvPr>
        </p:nvPicPr>
        <p:blipFill>
          <a:blip r:embed="rId2" cstate="print"/>
          <a:srcRect/>
          <a:stretch>
            <a:fillRect/>
          </a:stretch>
        </p:blipFill>
        <p:spPr bwMode="auto">
          <a:xfrm>
            <a:off x="1763688" y="1340768"/>
            <a:ext cx="5501658" cy="4968552"/>
          </a:xfrm>
          <a:prstGeom prst="rect">
            <a:avLst/>
          </a:prstGeom>
          <a:noFill/>
          <a:ln w="9525">
            <a:noFill/>
            <a:miter lim="800000"/>
            <a:headEnd/>
            <a:tailEnd/>
          </a:ln>
          <a:effec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Přehled indikátorů plánu</a:t>
            </a:r>
            <a:endParaRPr lang="cs-CZ" dirty="0"/>
          </a:p>
        </p:txBody>
      </p:sp>
      <p:pic>
        <p:nvPicPr>
          <p:cNvPr id="3074" name="Picture 2"/>
          <p:cNvPicPr>
            <a:picLocks noGrp="1" noChangeAspect="1" noChangeArrowheads="1"/>
          </p:cNvPicPr>
          <p:nvPr>
            <p:ph idx="1"/>
          </p:nvPr>
        </p:nvPicPr>
        <p:blipFill>
          <a:blip r:embed="rId2" cstate="print"/>
          <a:srcRect/>
          <a:stretch>
            <a:fillRect/>
          </a:stretch>
        </p:blipFill>
        <p:spPr bwMode="auto">
          <a:xfrm>
            <a:off x="1755773" y="1196752"/>
            <a:ext cx="5452891" cy="5112568"/>
          </a:xfrm>
          <a:prstGeom prst="rect">
            <a:avLst/>
          </a:prstGeom>
          <a:noFill/>
          <a:ln w="9525">
            <a:noFill/>
            <a:miter lim="800000"/>
            <a:headEnd/>
            <a:tailEnd/>
          </a:ln>
          <a:effec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Mapa strategie</a:t>
            </a:r>
            <a:endParaRPr lang="cs-CZ" dirty="0"/>
          </a:p>
        </p:txBody>
      </p:sp>
      <p:pic>
        <p:nvPicPr>
          <p:cNvPr id="4" name="Zástupný symbol pro obsah 3"/>
          <p:cNvPicPr>
            <a:picLocks noGrp="1"/>
          </p:cNvPicPr>
          <p:nvPr>
            <p:ph idx="1"/>
          </p:nvPr>
        </p:nvPicPr>
        <p:blipFill>
          <a:blip r:embed="rId2" cstate="print"/>
          <a:srcRect/>
          <a:stretch>
            <a:fillRect/>
          </a:stretch>
        </p:blipFill>
        <p:spPr bwMode="auto">
          <a:xfrm>
            <a:off x="2987824" y="1409700"/>
            <a:ext cx="3446834" cy="4827612"/>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Představení plánu</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2400" dirty="0"/>
              <a:t>Popis jednotlivých oblastí je výsledkem setkávání pracovních skupin, kterých se zúčastnili zástupci z </a:t>
            </a:r>
            <a:r>
              <a:rPr lang="cs-CZ" sz="2400" dirty="0" smtClean="0"/>
              <a:t>řad:</a:t>
            </a:r>
          </a:p>
          <a:p>
            <a:pPr>
              <a:buFont typeface="Wingdings" pitchFamily="2" charset="2"/>
              <a:buChar char="§"/>
            </a:pPr>
            <a:r>
              <a:rPr lang="cs-CZ" sz="2400" dirty="0" smtClean="0"/>
              <a:t>politických </a:t>
            </a:r>
            <a:r>
              <a:rPr lang="cs-CZ" sz="2400" dirty="0"/>
              <a:t>zástupců města </a:t>
            </a:r>
            <a:r>
              <a:rPr lang="cs-CZ" sz="2400" dirty="0" smtClean="0"/>
              <a:t>Kroměříž,</a:t>
            </a:r>
          </a:p>
          <a:p>
            <a:pPr>
              <a:buFont typeface="Wingdings" pitchFamily="2" charset="2"/>
              <a:buChar char="§"/>
            </a:pPr>
            <a:r>
              <a:rPr lang="cs-CZ" sz="2400" dirty="0" smtClean="0"/>
              <a:t>odboru </a:t>
            </a:r>
            <a:r>
              <a:rPr lang="cs-CZ" sz="2400" dirty="0"/>
              <a:t>sociálních věcí </a:t>
            </a:r>
            <a:br>
              <a:rPr lang="cs-CZ" sz="2400" dirty="0"/>
            </a:br>
            <a:r>
              <a:rPr lang="cs-CZ" sz="2400" dirty="0"/>
              <a:t>a zdravotnictví města </a:t>
            </a:r>
            <a:r>
              <a:rPr lang="cs-CZ" sz="2400" dirty="0" smtClean="0"/>
              <a:t>Kroměříž,</a:t>
            </a:r>
          </a:p>
          <a:p>
            <a:pPr>
              <a:buFont typeface="Wingdings" pitchFamily="2" charset="2"/>
              <a:buChar char="§"/>
            </a:pPr>
            <a:r>
              <a:rPr lang="cs-CZ" sz="2400" dirty="0" smtClean="0"/>
              <a:t>policie,</a:t>
            </a:r>
          </a:p>
          <a:p>
            <a:pPr>
              <a:buFont typeface="Wingdings" pitchFamily="2" charset="2"/>
              <a:buChar char="§"/>
            </a:pPr>
            <a:r>
              <a:rPr lang="cs-CZ" sz="2400" dirty="0" smtClean="0"/>
              <a:t>pracovníků </a:t>
            </a:r>
            <a:r>
              <a:rPr lang="cs-CZ" sz="2400" dirty="0"/>
              <a:t>sociálních </a:t>
            </a:r>
            <a:r>
              <a:rPr lang="cs-CZ" sz="2400" dirty="0" smtClean="0"/>
              <a:t>služeb,</a:t>
            </a:r>
          </a:p>
          <a:p>
            <a:pPr>
              <a:buFont typeface="Wingdings" pitchFamily="2" charset="2"/>
              <a:buChar char="§"/>
            </a:pPr>
            <a:r>
              <a:rPr lang="cs-CZ" sz="2400" dirty="0"/>
              <a:t>d</a:t>
            </a:r>
            <a:r>
              <a:rPr lang="cs-CZ" sz="2400" dirty="0" smtClean="0"/>
              <a:t>alších odborníků.</a:t>
            </a:r>
          </a:p>
          <a:p>
            <a:pPr>
              <a:buFont typeface="Wingdings" pitchFamily="2" charset="2"/>
              <a:buChar char="q"/>
            </a:pPr>
            <a:r>
              <a:rPr lang="cs-CZ" sz="2400" dirty="0"/>
              <a:t>Finální verzi plánu </a:t>
            </a:r>
            <a:r>
              <a:rPr lang="cs-CZ" sz="2400" dirty="0" smtClean="0"/>
              <a:t>schválilo </a:t>
            </a:r>
            <a:r>
              <a:rPr lang="cs-CZ" sz="2400" dirty="0"/>
              <a:t>zastupitelstvo města </a:t>
            </a:r>
            <a:r>
              <a:rPr lang="cs-CZ" sz="2400" dirty="0" smtClean="0"/>
              <a:t>Kroměříže.</a:t>
            </a:r>
            <a:endParaRPr lang="cs-CZ" sz="24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Představení územního celku</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1600" dirty="0"/>
              <a:t>Pod Kroměříž, jako okresní město, spadá 79 obcí a jako obec s rozšířenou působností pod něj spadá 46 </a:t>
            </a:r>
            <a:r>
              <a:rPr lang="cs-CZ" sz="1600" dirty="0" smtClean="0"/>
              <a:t>obcí.</a:t>
            </a:r>
          </a:p>
          <a:p>
            <a:pPr>
              <a:buFont typeface="Wingdings" pitchFamily="2" charset="2"/>
              <a:buChar char="q"/>
            </a:pPr>
            <a:r>
              <a:rPr lang="cs-CZ" sz="1600" dirty="0"/>
              <a:t>V SO ORP žilo v roce 2021 66 328 obyvatel, v samotném městě Kroměříž pak </a:t>
            </a:r>
            <a:r>
              <a:rPr lang="cs-CZ" sz="1600" dirty="0" smtClean="0"/>
              <a:t>28 280. </a:t>
            </a:r>
            <a:r>
              <a:rPr lang="cs-CZ" sz="1600" dirty="0"/>
              <a:t>Průměrný věk byl v ORP Kroměříž v roce 2021 46,7 roku. Od roku 2012 došlo k nárůstu průměrného věku o 3,9 roku ze 42,8. </a:t>
            </a:r>
            <a:endParaRPr lang="cs-CZ" sz="1600" dirty="0" smtClean="0"/>
          </a:p>
          <a:p>
            <a:pPr>
              <a:buFont typeface="Wingdings" pitchFamily="2" charset="2"/>
              <a:buChar char="q"/>
            </a:pPr>
            <a:r>
              <a:rPr lang="cs-CZ" sz="1600" dirty="0" smtClean="0"/>
              <a:t>Zdroj</a:t>
            </a:r>
            <a:r>
              <a:rPr lang="cs-CZ" sz="1600" dirty="0"/>
              <a:t>: </a:t>
            </a:r>
            <a:r>
              <a:rPr lang="cs-CZ" sz="1600" u="sng" dirty="0">
                <a:hlinkClick r:id="rId2"/>
              </a:rPr>
              <a:t>https://vdb.czso.cz/</a:t>
            </a:r>
            <a:r>
              <a:rPr lang="cs-CZ" sz="1600" dirty="0"/>
              <a:t> </a:t>
            </a:r>
            <a:endParaRPr lang="cs-CZ" sz="1600" dirty="0" smtClean="0"/>
          </a:p>
          <a:p>
            <a:endParaRPr lang="cs-CZ" sz="2000" dirty="0" smtClean="0"/>
          </a:p>
          <a:p>
            <a:endParaRPr lang="cs-CZ" dirty="0"/>
          </a:p>
        </p:txBody>
      </p:sp>
      <p:pic>
        <p:nvPicPr>
          <p:cNvPr id="6" name="Picture 2"/>
          <p:cNvPicPr>
            <a:picLocks noChangeAspect="1" noChangeArrowheads="1"/>
          </p:cNvPicPr>
          <p:nvPr/>
        </p:nvPicPr>
        <p:blipFill>
          <a:blip r:embed="rId3" cstate="print"/>
          <a:srcRect/>
          <a:stretch>
            <a:fillRect/>
          </a:stretch>
        </p:blipFill>
        <p:spPr bwMode="auto">
          <a:xfrm>
            <a:off x="899592" y="2996952"/>
            <a:ext cx="7401959" cy="1571844"/>
          </a:xfrm>
          <a:prstGeom prst="rect">
            <a:avLst/>
          </a:prstGeom>
          <a:noFill/>
          <a:ln w="9525">
            <a:noFill/>
            <a:miter lim="800000"/>
            <a:headEnd/>
            <a:tailEnd/>
          </a:ln>
          <a:effectLst/>
        </p:spPr>
      </p:pic>
      <p:pic>
        <p:nvPicPr>
          <p:cNvPr id="8" name="Picture 2"/>
          <p:cNvPicPr>
            <a:picLocks noChangeAspect="1" noChangeArrowheads="1"/>
          </p:cNvPicPr>
          <p:nvPr/>
        </p:nvPicPr>
        <p:blipFill>
          <a:blip r:embed="rId4" cstate="print"/>
          <a:srcRect/>
          <a:stretch>
            <a:fillRect/>
          </a:stretch>
        </p:blipFill>
        <p:spPr bwMode="auto">
          <a:xfrm>
            <a:off x="899592" y="4509120"/>
            <a:ext cx="7450137" cy="1752600"/>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smtClean="0"/>
              <a:t>Představení územního celku</a:t>
            </a:r>
            <a:endParaRPr lang="cs-CZ" dirty="0"/>
          </a:p>
        </p:txBody>
      </p:sp>
      <p:sp>
        <p:nvSpPr>
          <p:cNvPr id="3" name="Zástupný symbol pro obsah 2"/>
          <p:cNvSpPr>
            <a:spLocks noGrp="1"/>
          </p:cNvSpPr>
          <p:nvPr>
            <p:ph idx="1"/>
          </p:nvPr>
        </p:nvSpPr>
        <p:spPr/>
        <p:txBody>
          <a:bodyPr/>
          <a:lstStyle/>
          <a:p>
            <a:pPr>
              <a:buFont typeface="Wingdings" pitchFamily="2" charset="2"/>
              <a:buChar char="q"/>
            </a:pPr>
            <a:r>
              <a:rPr lang="cs-CZ" sz="1600" dirty="0"/>
              <a:t>K 26.3.2021 bylo v Kroměříži bez vzdělání 154 obyvatel a 2 809 mělo základní nebo nedokončené základní vzdělání. Jedná se o 10,5 % obyvatel </a:t>
            </a:r>
            <a:r>
              <a:rPr lang="cs-CZ" sz="1600" dirty="0" smtClean="0"/>
              <a:t>města. Tento </a:t>
            </a:r>
            <a:r>
              <a:rPr lang="cs-CZ" sz="1600" dirty="0"/>
              <a:t>počet obyvatel je tak významně ohrožen sociálním vyloučením, protože má ztížen přístup na trh práce a nemá dostatečné kompetence pro zvládání běžných životních problémů</a:t>
            </a:r>
            <a:r>
              <a:rPr lang="cs-CZ" sz="1600" dirty="0" smtClean="0"/>
              <a:t>.</a:t>
            </a:r>
            <a:endParaRPr lang="cs-CZ" sz="1600" dirty="0"/>
          </a:p>
          <a:p>
            <a:endParaRPr lang="cs-CZ" dirty="0"/>
          </a:p>
        </p:txBody>
      </p:sp>
      <p:pic>
        <p:nvPicPr>
          <p:cNvPr id="5" name="Picture 2"/>
          <p:cNvPicPr>
            <a:picLocks noChangeAspect="1" noChangeArrowheads="1"/>
          </p:cNvPicPr>
          <p:nvPr/>
        </p:nvPicPr>
        <p:blipFill>
          <a:blip r:embed="rId2" cstate="print"/>
          <a:srcRect/>
          <a:stretch>
            <a:fillRect/>
          </a:stretch>
        </p:blipFill>
        <p:spPr bwMode="auto">
          <a:xfrm>
            <a:off x="1043608" y="2780928"/>
            <a:ext cx="7459663" cy="2743200"/>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smtClean="0"/>
              <a:t>Charakteristika sociálního vyloučení</a:t>
            </a:r>
            <a:endParaRPr lang="cs-CZ" sz="2400" dirty="0"/>
          </a:p>
        </p:txBody>
      </p:sp>
      <p:sp>
        <p:nvSpPr>
          <p:cNvPr id="3" name="Zástupný symbol pro obsah 2"/>
          <p:cNvSpPr>
            <a:spLocks noGrp="1"/>
          </p:cNvSpPr>
          <p:nvPr>
            <p:ph idx="1"/>
          </p:nvPr>
        </p:nvSpPr>
        <p:spPr/>
        <p:txBody>
          <a:bodyPr/>
          <a:lstStyle/>
          <a:p>
            <a:pPr>
              <a:buFont typeface="Wingdings" pitchFamily="2" charset="2"/>
              <a:buChar char="q"/>
            </a:pPr>
            <a:r>
              <a:rPr lang="cs-CZ" sz="1800" dirty="0"/>
              <a:t>Podle </a:t>
            </a:r>
            <a:r>
              <a:rPr lang="cs-CZ" sz="1800" dirty="0" err="1"/>
              <a:t>Gabalovy</a:t>
            </a:r>
            <a:r>
              <a:rPr lang="cs-CZ" sz="1800" dirty="0"/>
              <a:t> studie z roku 2015 se v Kroměříži nacházely 2 sociálně vyloučené lokality, ve kterých v době studie žilo 375 osob. Jedná se o 15,6 % z 2 408 osob uvedených ve studii za celý Zlínský kraj</a:t>
            </a:r>
            <a:r>
              <a:rPr lang="cs-CZ" sz="1800" dirty="0" smtClean="0"/>
              <a:t>.</a:t>
            </a:r>
            <a:endParaRPr lang="cs-CZ" sz="1800" dirty="0"/>
          </a:p>
          <a:p>
            <a:pPr>
              <a:buFont typeface="Wingdings" pitchFamily="2" charset="2"/>
              <a:buChar char="q"/>
            </a:pPr>
            <a:r>
              <a:rPr lang="cs-CZ" sz="1800" dirty="0" smtClean="0"/>
              <a:t>Jako </a:t>
            </a:r>
            <a:r>
              <a:rPr lang="cs-CZ" sz="1800" dirty="0"/>
              <a:t>sociálně vyloučené lokality byly v době tvorby studie označovány Děvín - ulice Albertova a U Zámečku (tzv. </a:t>
            </a:r>
            <a:r>
              <a:rPr lang="cs-CZ" sz="1800" dirty="0" err="1"/>
              <a:t>Račín</a:t>
            </a:r>
            <a:r>
              <a:rPr lang="cs-CZ" sz="1800" dirty="0"/>
              <a:t>). Druhá zmíněná lokalita byla v letech 2019 až 2021 zbourána, nicméně lidé, kteří v ní žili, většinou stále pobývají v Kroměříži. Řádně platící nájemníci byli následně přestěhování do jiných bytů v majetku města </a:t>
            </a:r>
            <a:r>
              <a:rPr lang="cs-CZ" sz="1800" dirty="0" smtClean="0"/>
              <a:t>Kroměříže. </a:t>
            </a:r>
            <a:r>
              <a:rPr lang="cs-CZ" sz="1800" dirty="0"/>
              <a:t>Kromě této studie vykazují ještě další dvě oblasti ve městě Kroměříž znaky sociálně vyloučené lokality, </a:t>
            </a:r>
            <a:r>
              <a:rPr lang="cs-CZ" sz="1800" dirty="0" smtClean="0"/>
              <a:t>a </a:t>
            </a:r>
            <a:r>
              <a:rPr lang="cs-CZ" sz="1800" dirty="0"/>
              <a:t>to ulice Nitranská a </a:t>
            </a:r>
            <a:r>
              <a:rPr lang="cs-CZ" sz="1800" dirty="0" err="1"/>
              <a:t>Kotojedská</a:t>
            </a:r>
            <a:r>
              <a:rPr lang="cs-CZ" sz="1800" dirty="0"/>
              <a:t>. Jedná se o adresy městských bytů, případně domů zvláštního určení. </a:t>
            </a:r>
            <a:endParaRPr lang="cs-CZ" sz="1800" dirty="0" smtClean="0"/>
          </a:p>
          <a:p>
            <a:pPr>
              <a:buFont typeface="Wingdings" pitchFamily="2" charset="2"/>
              <a:buChar char="q"/>
            </a:pPr>
            <a:r>
              <a:rPr lang="cs-CZ" sz="1800" dirty="0" smtClean="0"/>
              <a:t>Zdroj</a:t>
            </a:r>
            <a:r>
              <a:rPr lang="cs-CZ" sz="1800" dirty="0"/>
              <a:t>: Zpráva o stavu romské menšiny ve Zlínském kraji za rok 2020 </a:t>
            </a:r>
            <a:endParaRPr lang="cs-CZ" sz="3200" dirty="0"/>
          </a:p>
          <a:p>
            <a:endParaRPr lang="cs-CZ"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z="2400" dirty="0" smtClean="0"/>
              <a:t>Charakteristika sociálního vyloučení</a:t>
            </a:r>
            <a:endParaRPr lang="cs-CZ" sz="2400" dirty="0"/>
          </a:p>
        </p:txBody>
      </p:sp>
      <p:sp>
        <p:nvSpPr>
          <p:cNvPr id="3" name="Zástupný symbol pro obsah 2"/>
          <p:cNvSpPr>
            <a:spLocks noGrp="1"/>
          </p:cNvSpPr>
          <p:nvPr>
            <p:ph idx="1"/>
          </p:nvPr>
        </p:nvSpPr>
        <p:spPr/>
        <p:txBody>
          <a:bodyPr/>
          <a:lstStyle/>
          <a:p>
            <a:pPr>
              <a:buFont typeface="Wingdings" pitchFamily="2" charset="2"/>
              <a:buChar char="q"/>
            </a:pPr>
            <a:r>
              <a:rPr lang="cs-CZ" sz="1800" dirty="0"/>
              <a:t>Jedním z měřítek sociálního vyloučení je počet příjemců sociálních dávek. U doplatku na bydlení se v roce 2021 jednalo v měsíčním průměru o 152 vyplacených dávek. Oproti roku 2019 nedošlo k poklesu, ale např. oproti roku 2017 se jedná o pokles ve výši 31%.</a:t>
            </a:r>
          </a:p>
          <a:p>
            <a:pPr>
              <a:buFont typeface="Wingdings" pitchFamily="2" charset="2"/>
              <a:buChar char="q"/>
            </a:pPr>
            <a:r>
              <a:rPr lang="cs-CZ" sz="1800" dirty="0"/>
              <a:t>Průměrný počet vyplacených dávek příspěvku na živobytí v měsíci byl v roce 2021 205. Oproti roku 2019 došlo k mírnému poklesu vyplacených dávek v měsíci, ale např. oproti roku 2017 došlo k poklesu o 47 </a:t>
            </a:r>
            <a:r>
              <a:rPr lang="cs-CZ" sz="1800" dirty="0" smtClean="0"/>
              <a:t>%.</a:t>
            </a:r>
          </a:p>
          <a:p>
            <a:pPr>
              <a:buFont typeface="Wingdings" pitchFamily="2" charset="2"/>
              <a:buChar char="q"/>
            </a:pPr>
            <a:r>
              <a:rPr lang="cs-CZ" sz="1800" dirty="0"/>
              <a:t>Co se týká dalších dávek vyplácených ÚP, tak příspěvek na péči je v průměru </a:t>
            </a:r>
            <a:r>
              <a:rPr lang="cs-CZ" sz="1800" dirty="0" smtClean="0"/>
              <a:t>za </a:t>
            </a:r>
            <a:r>
              <a:rPr lang="cs-CZ" sz="1800" dirty="0"/>
              <a:t>měsíc v posledních letech čerpán </a:t>
            </a:r>
            <a:r>
              <a:rPr lang="cs-CZ" sz="1800" dirty="0" smtClean="0"/>
              <a:t>1 400 </a:t>
            </a:r>
            <a:r>
              <a:rPr lang="cs-CZ" sz="1800" dirty="0"/>
              <a:t>osobami. U přídavku na dítě dochází k mírnému meziročnímu poklesu. V roce 2020 využilo příspěvek na dítě 686 osob. Stejné množství bylo i v polovině roku 2021. Ovšem oproti roku 2017 došlo k poklesu o 34 </a:t>
            </a:r>
            <a:r>
              <a:rPr lang="cs-CZ" sz="1800" dirty="0" smtClean="0"/>
              <a:t>%.</a:t>
            </a:r>
            <a:endParaRPr lang="cs-CZ" sz="2000" dirty="0" smtClean="0"/>
          </a:p>
          <a:p>
            <a:pPr>
              <a:buFont typeface="Wingdings" pitchFamily="2" charset="2"/>
              <a:buChar char="q"/>
            </a:pPr>
            <a:r>
              <a:rPr lang="cs-CZ" sz="1800" dirty="0" smtClean="0"/>
              <a:t>Zdroj</a:t>
            </a:r>
            <a:r>
              <a:rPr lang="cs-CZ" sz="1800" dirty="0"/>
              <a:t>: ČSÚ </a:t>
            </a:r>
          </a:p>
          <a:p>
            <a:endParaRPr lang="cs-CZ" dirty="0"/>
          </a:p>
        </p:txBody>
      </p:sp>
    </p:spTree>
  </p:cSld>
  <p:clrMapOvr>
    <a:masterClrMapping/>
  </p:clrMapOvr>
</p:sld>
</file>

<file path=ppt/theme/theme1.xml><?xml version="1.0" encoding="utf-8"?>
<a:theme xmlns:a="http://schemas.openxmlformats.org/drawingml/2006/main" name="PSZ Kroměříž 2023-2025">
  <a:themeElements>
    <a:clrScheme name="Motiv sady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tiv sady Office">
      <a:majorFont>
        <a:latin typeface="Arial"/>
        <a:ea typeface=""/>
        <a:cs typeface="Arial"/>
      </a:majorFont>
      <a:minorFont>
        <a:latin typeface="Arial"/>
        <a:ea typeface=""/>
        <a:cs typeface="Arial"/>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tiv sady Offic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tiv sady Offic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tiv sady Offic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tiv sady Offic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tiv sady Offic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tiv sady Offic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tiv sady Offic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tiv sady Offic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tiv sady Offic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tiv sady Offic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tiv sady Offic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tiv sady Offic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PSZ Kroměříž 2023-2025</Template>
  <TotalTime>173</TotalTime>
  <Words>483</Words>
  <Application>Microsoft Office PowerPoint</Application>
  <PresentationFormat>Předvádění na obrazovce (4:3)</PresentationFormat>
  <Paragraphs>140</Paragraphs>
  <Slides>43</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43</vt:i4>
      </vt:variant>
    </vt:vector>
  </HeadingPairs>
  <TitlesOfParts>
    <vt:vector size="46" baseType="lpstr">
      <vt:lpstr>Arial</vt:lpstr>
      <vt:lpstr>Wingdings</vt:lpstr>
      <vt:lpstr>PSZ Kroměříž 2023-2025</vt:lpstr>
      <vt:lpstr>Plán sociálního začleňování města Kroměříže 2022 - 2025</vt:lpstr>
      <vt:lpstr>Představení plánu</vt:lpstr>
      <vt:lpstr>Představení plánu</vt:lpstr>
      <vt:lpstr>Představení plánu</vt:lpstr>
      <vt:lpstr>Představení plánu</vt:lpstr>
      <vt:lpstr>Představení územního celku</vt:lpstr>
      <vt:lpstr>Představení územního celku</vt:lpstr>
      <vt:lpstr>Charakteristika sociálního vyloučení</vt:lpstr>
      <vt:lpstr>Charakteristika sociálního vyloučení</vt:lpstr>
      <vt:lpstr>Charakteristika sociálního vyloučení</vt:lpstr>
      <vt:lpstr>Index sociálního vyloučení</vt:lpstr>
      <vt:lpstr>Index sociálního vyloučení</vt:lpstr>
      <vt:lpstr>Index sociálního vyloučení</vt:lpstr>
      <vt:lpstr>Bydlení</vt:lpstr>
      <vt:lpstr>Bydlení</vt:lpstr>
      <vt:lpstr>Bydlení</vt:lpstr>
      <vt:lpstr>Bydlení</vt:lpstr>
      <vt:lpstr>Bydlení</vt:lpstr>
      <vt:lpstr>Strategické cíle – prioritní oblast bydlení</vt:lpstr>
      <vt:lpstr>Bezpečnost, prevence kriminality a sousedské vztahy</vt:lpstr>
      <vt:lpstr>Bezpečnost, prevence kriminality a sousedské vztahy</vt:lpstr>
      <vt:lpstr>Bezpečnost, prevence kriminality a sousedské vztahy</vt:lpstr>
      <vt:lpstr>Bezpečnost, prevence kriminality a sousedské vztahy</vt:lpstr>
      <vt:lpstr>Bezpečnost, prevence kriminality a sousedské vztahy</vt:lpstr>
      <vt:lpstr>Opatření bezpečnost, prevence kriminality a sousedské vztahy</vt:lpstr>
      <vt:lpstr>Zaměstnanost</vt:lpstr>
      <vt:lpstr>Zaměstnanost</vt:lpstr>
      <vt:lpstr>Zaměstnanost</vt:lpstr>
      <vt:lpstr>Zaměstnanost</vt:lpstr>
      <vt:lpstr>Opatření zaměstnanost</vt:lpstr>
      <vt:lpstr>Dluhová problematika</vt:lpstr>
      <vt:lpstr>Dluhová problematika</vt:lpstr>
      <vt:lpstr>Dluhová problematika</vt:lpstr>
      <vt:lpstr>Opatření dluhová problematika</vt:lpstr>
      <vt:lpstr>Rodina</vt:lpstr>
      <vt:lpstr>Rodina</vt:lpstr>
      <vt:lpstr>Rodina</vt:lpstr>
      <vt:lpstr>Opatření rodina</vt:lpstr>
      <vt:lpstr>Další oblasti zpracované v dokumentu</vt:lpstr>
      <vt:lpstr>Financování PSZ</vt:lpstr>
      <vt:lpstr>Čerpání z prostředků alokovaných na KSPV 2021+</vt:lpstr>
      <vt:lpstr>Přehled indikátorů plánu</vt:lpstr>
      <vt:lpstr>Mapa strategie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Plán sociálního začleňování Kroměříž, 2022 - 2025</dc:title>
  <dc:creator>Bernatíkovi</dc:creator>
  <cp:lastModifiedBy>Káňová Iva</cp:lastModifiedBy>
  <cp:revision>30</cp:revision>
  <dcterms:created xsi:type="dcterms:W3CDTF">2022-08-23T18:23:55Z</dcterms:created>
  <dcterms:modified xsi:type="dcterms:W3CDTF">2022-08-31T06:17:17Z</dcterms:modified>
</cp:coreProperties>
</file>